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5" r:id="rId4"/>
    <p:sldId id="257" r:id="rId5"/>
    <p:sldId id="274" r:id="rId6"/>
    <p:sldId id="286" r:id="rId7"/>
    <p:sldId id="273" r:id="rId8"/>
    <p:sldId id="275" r:id="rId9"/>
    <p:sldId id="279" r:id="rId10"/>
    <p:sldId id="278" r:id="rId11"/>
    <p:sldId id="284" r:id="rId12"/>
    <p:sldId id="276" r:id="rId13"/>
    <p:sldId id="283" r:id="rId14"/>
    <p:sldId id="285" r:id="rId15"/>
  </p:sldIdLst>
  <p:sldSz cx="12192000" cy="6858000"/>
  <p:notesSz cx="7102475" cy="9388475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F40"/>
    <a:srgbClr val="135944"/>
    <a:srgbClr val="21593E"/>
    <a:srgbClr val="2B6A57"/>
    <a:srgbClr val="AAC79D"/>
    <a:srgbClr val="CBE4F8"/>
    <a:srgbClr val="254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196" autoAdjust="0"/>
  </p:normalViewPr>
  <p:slideViewPr>
    <p:cSldViewPr snapToGrid="0">
      <p:cViewPr>
        <p:scale>
          <a:sx n="64" d="100"/>
          <a:sy n="64" d="100"/>
        </p:scale>
        <p:origin x="-3108" y="-11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H:\2023\PLANIFICACION%202023\423-OP-PLAN-2023-PLANIF%20PROD%20DIC-2023%20V.6.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Libro2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Descargas\PAC%20(CONTRATACIONES%202023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Descargas\PAC%20(CONTRATACIONES%20202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PRODUCCIÓN DE ESTAÑO METÁLICO, GESTIÓN 2023,</a:t>
            </a:r>
            <a:r>
              <a:rPr lang="en-US" sz="1100" b="1" baseline="0" dirty="0"/>
              <a:t> (TMF)</a:t>
            </a:r>
            <a:endParaRPr lang="en-US" sz="11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7165386985624427E-2"/>
          <c:y val="0.16598003472222222"/>
          <c:w val="0.91546793016156225"/>
          <c:h val="0.66956652821416207"/>
        </c:manualLayout>
      </c:layout>
      <c:lineChart>
        <c:grouping val="standard"/>
        <c:varyColors val="0"/>
        <c:ser>
          <c:idx val="1"/>
          <c:order val="0"/>
          <c:tx>
            <c:strRef>
              <c:f>'PROYECCION 2022'!$Q$10:$Q$11</c:f>
              <c:strCache>
                <c:ptCount val="2"/>
                <c:pt idx="0">
                  <c:v>EJECUTADO 2023</c:v>
                </c:pt>
                <c:pt idx="1">
                  <c:v>TMF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dLbls>
            <c:numFmt formatCode="#,##0" sourceLinked="0"/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'PROYECCION 2022'!$B$12:$B$23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'PROYECCION 2022'!$Q$12:$Q$23</c:f>
              <c:numCache>
                <c:formatCode>#,##0.00</c:formatCode>
                <c:ptCount val="12"/>
                <c:pt idx="0">
                  <c:v>587.16904999999997</c:v>
                </c:pt>
                <c:pt idx="1">
                  <c:v>350.37484999999998</c:v>
                </c:pt>
                <c:pt idx="2">
                  <c:v>347.71569</c:v>
                </c:pt>
                <c:pt idx="3">
                  <c:v>768.37347999999997</c:v>
                </c:pt>
                <c:pt idx="4">
                  <c:v>952.01719000000003</c:v>
                </c:pt>
                <c:pt idx="5">
                  <c:v>930.33978000000002</c:v>
                </c:pt>
                <c:pt idx="6">
                  <c:v>1130.70263</c:v>
                </c:pt>
                <c:pt idx="7">
                  <c:v>1168.8373200000001</c:v>
                </c:pt>
                <c:pt idx="8">
                  <c:v>1090.9803099999999</c:v>
                </c:pt>
                <c:pt idx="9">
                  <c:v>575.38252999999997</c:v>
                </c:pt>
                <c:pt idx="10" formatCode="0.00">
                  <c:v>955.0347344999999</c:v>
                </c:pt>
                <c:pt idx="11" formatCode="0.00">
                  <c:v>1186.35237448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509-4EEE-A87D-483AA698ADE1}"/>
            </c:ext>
          </c:extLst>
        </c:ser>
        <c:ser>
          <c:idx val="4"/>
          <c:order val="1"/>
          <c:tx>
            <c:v>PROY P' FIDEICOMISO 12281 TMF</c:v>
          </c:tx>
          <c:spPr>
            <a:ln w="22225" cap="rnd">
              <a:solidFill>
                <a:schemeClr val="tx1">
                  <a:lumMod val="85000"/>
                  <a:lumOff val="15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09-4EEE-A87D-483AA698ADE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09-4EEE-A87D-483AA698ADE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09-4EEE-A87D-483AA698ADE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1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'PROYECCION 2022'!$B$12:$B$23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'PROYECCION 2022'!$E$12:$E$23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9509-4EEE-A87D-483AA698A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396800"/>
        <c:axId val="128024576"/>
      </c:lineChart>
      <c:catAx>
        <c:axId val="13639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28024576"/>
        <c:crosses val="autoZero"/>
        <c:auto val="1"/>
        <c:lblAlgn val="ctr"/>
        <c:lblOffset val="100"/>
        <c:noMultiLvlLbl val="0"/>
      </c:catAx>
      <c:valAx>
        <c:axId val="128024576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3639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66905549074248E-3"/>
          <c:y val="5.6617689196967171E-2"/>
          <c:w val="0.99576345213854134"/>
          <c:h val="0.10814652798029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B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RECEPCIÓN CONCENTRADOS DE ESTAÑO, EMV</a:t>
            </a:r>
            <a:r>
              <a:rPr lang="en-US" baseline="0" dirty="0"/>
              <a:t> 2023 (TMF)</a:t>
            </a:r>
            <a:endParaRPr lang="en-US" dirty="0"/>
          </a:p>
        </c:rich>
      </c:tx>
      <c:layout>
        <c:manualLayout>
          <c:xMode val="edge"/>
          <c:yMode val="edge"/>
          <c:x val="7.2287745098039216E-2"/>
          <c:y val="2.40323249972698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7339161192747816E-2"/>
          <c:y val="0.21743110236220473"/>
          <c:w val="0.8885939144964371"/>
          <c:h val="0.6816732935313287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'concentrados (2)j-23'!$F$2:$F$3</c:f>
              <c:strCache>
                <c:ptCount val="2"/>
                <c:pt idx="0">
                  <c:v>TOTAL COMPRA</c:v>
                </c:pt>
                <c:pt idx="1">
                  <c:v>TMF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'concentrados (2)j-23'!$B$4:$B$15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SEPTBRE.</c:v>
                </c:pt>
                <c:pt idx="9">
                  <c:v>OCTUBRE</c:v>
                </c:pt>
                <c:pt idx="10">
                  <c:v>NOVBRE.</c:v>
                </c:pt>
                <c:pt idx="11">
                  <c:v>DICBRE.</c:v>
                </c:pt>
              </c:strCache>
            </c:strRef>
          </c:cat>
          <c:val>
            <c:numRef>
              <c:f>'concentrados (2)j-23'!$F$4:$F$15</c:f>
              <c:numCache>
                <c:formatCode>0.00</c:formatCode>
                <c:ptCount val="12"/>
                <c:pt idx="0">
                  <c:v>502.1255799999999</c:v>
                </c:pt>
                <c:pt idx="1">
                  <c:v>347.94848999999999</c:v>
                </c:pt>
                <c:pt idx="2">
                  <c:v>123.23675</c:v>
                </c:pt>
                <c:pt idx="3">
                  <c:v>1175.27079</c:v>
                </c:pt>
                <c:pt idx="4">
                  <c:v>1375.3014800000001</c:v>
                </c:pt>
                <c:pt idx="5">
                  <c:v>1206.9492500000003</c:v>
                </c:pt>
                <c:pt idx="6">
                  <c:v>1259.66266</c:v>
                </c:pt>
                <c:pt idx="7">
                  <c:v>1266.9234099999999</c:v>
                </c:pt>
                <c:pt idx="8">
                  <c:v>1419.7351100000001</c:v>
                </c:pt>
                <c:pt idx="9">
                  <c:v>976.10861</c:v>
                </c:pt>
                <c:pt idx="10">
                  <c:v>1466.3615299999997</c:v>
                </c:pt>
                <c:pt idx="11">
                  <c:v>1437.8515772690298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83-40F8-98A5-93462317F4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8580480"/>
        <c:axId val="128028608"/>
      </c:barChart>
      <c:catAx>
        <c:axId val="138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28028608"/>
        <c:crosses val="autoZero"/>
        <c:auto val="1"/>
        <c:lblAlgn val="ctr"/>
        <c:lblOffset val="100"/>
        <c:noMultiLvlLbl val="0"/>
      </c:catAx>
      <c:valAx>
        <c:axId val="12802860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385804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B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PROCESOS EJECUTADOS, POR MODALIDAD DE CONTRATACION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79220807275634"/>
          <c:y val="0.14185899176396055"/>
          <c:w val="0.52530810191935884"/>
          <c:h val="0.73361993543910464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07023607645752"/>
          <c:y val="0.8394037478612778"/>
          <c:w val="0.86929756905761701"/>
          <c:h val="0.15813838449162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B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PROCESOS DE CONTRATACIÓN, POR PRECIO</a:t>
            </a:r>
            <a:r>
              <a:rPr lang="en-US" baseline="0"/>
              <a:t> REFERENCIAL </a:t>
            </a: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tx>
            <c:strRef>
              <c:f>Hoja1!$C$2</c:f>
              <c:strCache>
                <c:ptCount val="1"/>
                <c:pt idx="0">
                  <c:v>PRECIO REFERENCIAL (EN BS.)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85-45CB-A906-1DC862F249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85-45CB-A906-1DC862F2491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185-45CB-A906-1DC862F249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85-45CB-A906-1DC862F249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85-45CB-A906-1DC862F249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Hoja1!$A$3:$A$7</c:f>
              <c:strCache>
                <c:ptCount val="5"/>
                <c:pt idx="0">
                  <c:v>Contratación Menor</c:v>
                </c:pt>
                <c:pt idx="1">
                  <c:v>Apoyo Nal. a la Prod y Empleo</c:v>
                </c:pt>
                <c:pt idx="2">
                  <c:v>Licitación Pública</c:v>
                </c:pt>
                <c:pt idx="3">
                  <c:v>Contratación Directa</c:v>
                </c:pt>
                <c:pt idx="4">
                  <c:v>Otras Modalidades</c:v>
                </c:pt>
              </c:strCache>
            </c:strRef>
          </c:cat>
          <c:val>
            <c:numRef>
              <c:f>Hoja1!$C$3:$C$7</c:f>
              <c:numCache>
                <c:formatCode>#,##0</c:formatCode>
                <c:ptCount val="5"/>
                <c:pt idx="0">
                  <c:v>985260</c:v>
                </c:pt>
                <c:pt idx="1">
                  <c:v>11684584</c:v>
                </c:pt>
                <c:pt idx="2">
                  <c:v>110842406</c:v>
                </c:pt>
                <c:pt idx="3">
                  <c:v>38500622</c:v>
                </c:pt>
                <c:pt idx="4">
                  <c:v>250540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185-45CB-A906-1DC862F249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Hoja1!$B$2</c15:sqref>
                        </c15:formulaRef>
                      </c:ext>
                    </c:extLst>
                    <c:strCache>
                      <c:ptCount val="1"/>
                      <c:pt idx="0">
                        <c:v>CANTIDAD DE PROCESOS EJECUTADOS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C185-45CB-A906-1DC862F2491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C185-45CB-A906-1DC862F2491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C185-45CB-A906-1DC862F2491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C185-45CB-A906-1DC862F2491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C185-45CB-A906-1DC862F2491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BO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Hoja1!$A$3:$A$7</c15:sqref>
                        </c15:formulaRef>
                      </c:ext>
                    </c:extLst>
                    <c:strCache>
                      <c:ptCount val="5"/>
                      <c:pt idx="0">
                        <c:v>Contratación Menor</c:v>
                      </c:pt>
                      <c:pt idx="1">
                        <c:v>Apoyo Nal. a la Prod y Empleo</c:v>
                      </c:pt>
                      <c:pt idx="2">
                        <c:v>Licitación Pública</c:v>
                      </c:pt>
                      <c:pt idx="3">
                        <c:v>Contratación Directa</c:v>
                      </c:pt>
                      <c:pt idx="4">
                        <c:v>Otras Modalidades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Hoja1!$B$3:$B$7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27</c:v>
                      </c:pt>
                      <c:pt idx="1">
                        <c:v>60</c:v>
                      </c:pt>
                      <c:pt idx="2">
                        <c:v>7</c:v>
                      </c:pt>
                      <c:pt idx="3">
                        <c:v>23</c:v>
                      </c:pt>
                      <c:pt idx="4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C185-45CB-A906-1DC862F24917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45959333066341E-2"/>
          <c:y val="0.82433096345633772"/>
          <c:w val="0.94373731585589204"/>
          <c:h val="0.15674247557430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0.11197</cdr:x>
      <cdr:y>0.56944</cdr:y>
    </cdr:from>
    <cdr:to>
      <cdr:x>0.37452</cdr:x>
      <cdr:y>0.65523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7E2A55AF-A350-4D5A-B8BE-2AEA22FB5578}"/>
            </a:ext>
          </a:extLst>
        </cdr:cNvPr>
        <cdr:cNvSpPr txBox="1"/>
      </cdr:nvSpPr>
      <cdr:spPr>
        <a:xfrm xmlns:a="http://schemas.openxmlformats.org/drawingml/2006/main">
          <a:off x="649942" y="1562099"/>
          <a:ext cx="1524000" cy="235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BO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5BEAA-7B11-4C15-87D4-FF329C6B1670}" type="datetimeFigureOut">
              <a:rPr lang="es-BO" smtClean="0"/>
              <a:t>9/2/2024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F687C-AD3B-48A5-9762-4552098C79D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3789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121E-1729-4A7F-BA16-6FE9E1743837}" type="datetimeFigureOut">
              <a:rPr lang="es-BO" smtClean="0"/>
              <a:t>9/2/2024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6C639-A1CB-45CD-9C35-B8C0912A710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4704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C639-A1CB-45CD-9C35-B8C0912A710E}" type="slidenum">
              <a:rPr lang="es-BO" smtClean="0"/>
              <a:t>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5272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23703E-C28A-07C4-7866-E04A88920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0E88455-7FBF-DD9C-94E0-F82C6FD01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A30F59E-41D9-B037-4068-5BF591F3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88AF-A84D-46F9-9E05-08071B35D33B}" type="datetime1">
              <a:rPr lang="es-BO" smtClean="0"/>
              <a:t>9/2/2024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547B4A-9697-CE03-39DB-CA25B18B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346A52-500C-ADE8-5368-78C7F12F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7427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DA4BD4-749B-9199-6547-961F1621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491FD9E-989F-254E-0DB8-912FA379A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DE92E6-F433-F16B-A323-2EE134ED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AC7E-D7C3-4DC8-9319-C3A9CEEBF14B}" type="datetime1">
              <a:rPr lang="es-BO" smtClean="0"/>
              <a:t>9/2/2024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8318E8-F8AC-28C9-304F-3C1C2E2F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54EEBA-CAEA-CB51-5851-D21786A6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526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74A0719-0374-5806-D79E-42D4F2D1D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F18DD70-5E87-E53C-D2EA-169C1D8A3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B68AED-9CAF-D63C-3E9A-BCD0AF20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841-0A50-4261-8485-D8E89AA6B30C}" type="datetime1">
              <a:rPr lang="es-BO" smtClean="0"/>
              <a:t>9/2/2024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A8F10D-3F44-9734-1B7C-D943782C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4FF52AA-FE2B-8BDF-06B8-6E5940DC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7601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23703E-C28A-07C4-7866-E04A88920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0E88455-7FBF-DD9C-94E0-F82C6FD01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A30F59E-41D9-B037-4068-5BF591F3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8B52-EC6C-49D0-A8F2-8A8D4F01E08F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547B4A-9697-CE03-39DB-CA25B18B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346A52-500C-ADE8-5368-78C7F12F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1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5C03DE-E772-D17A-A1E7-32B68A12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5E6C81-BBCC-F6AC-1A88-4F30A3C9F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1C0536-EC9B-AAF6-FE48-ECB1B062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2878-298C-43A6-8382-C8E7420828C0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7FB3E4-26CE-33E4-7DE4-333D7B6B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813D9C-BC22-5806-09DA-AB62A32A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0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0F2206-4F66-E770-CFE1-F5F75227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C0971D-00A7-5A1F-5A12-CBCFFB76E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AA2C579-FFED-22A8-696F-AD14B291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D55B-26DB-4055-A2D6-6B0E932E72D3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B4A94A8-E030-DFB0-4176-3603F42C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BD19BD2-F57B-4E5D-D02F-7DE51695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09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C9D0B7-956A-7722-D26F-A8E58077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3E6BD0-7894-101C-EA6E-E0137111F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0A970A7-B1DE-EFF1-8238-E0FD31403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D8C7C9D-FA7E-A90B-9058-43012B6A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F801-430F-41A9-8D92-CA3A8CE9B59C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07A0712-E24B-94E3-873C-C34BB4EF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BFFA188-0684-DA5C-657D-C792A258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6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52A909-5E45-2777-D120-94F76BCC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932BFC6-B8F3-5621-F3BF-754C3EF7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C24181E-A339-AC2E-8CB0-F582FA4E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1D48A9B-E023-72CD-AF57-E12A61673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8E82BD9-0B2A-67B1-BC77-43893C93F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FD68435-905A-667F-7FA1-4B19B669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EB79-8A35-437A-BC65-3BA41328778E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D5A6DFA-C964-FDAF-44F2-35F3706C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7A156E1-E472-F8E4-7093-890E406C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48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1E0EB5-CB83-17AA-53F0-04618D27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F63EF3C-47AF-0911-0251-6D0A9150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96CD-358B-47D8-8565-8D77F928B392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176F1F1-477B-4DE7-3282-7426A64A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42532B5-5B5A-59D9-CF0F-55FEF8B2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1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9CD9105-5A9E-AADB-7F3B-E6D96533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18BD-402C-4970-8E04-489A07B04D21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FA5E30D-E3E1-9DCC-6544-36575524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9736CAF-D6AB-52D7-F4E1-73CA4DA5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64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30DDE4-0194-6F4B-D835-CCBFBFBC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F2C40C-3981-8E3B-AF75-690731C13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78ECDE7-53FA-B23C-5732-3217608DC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2B479F5-B94E-3A74-6F2C-6E368496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8BDE-2D49-45AF-BBD5-F6C1B83C796D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83D3968-EB18-A905-73BB-5F45AA6A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1675C9B-21DE-9FB8-86BC-ED4CE5E4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5C03DE-E772-D17A-A1E7-32B68A12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5E6C81-BBCC-F6AC-1A88-4F30A3C9F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1C0536-EC9B-AAF6-FE48-ECB1B062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B196-7BC8-4DC7-AD08-E128FED62630}" type="datetime1">
              <a:rPr lang="es-BO" smtClean="0"/>
              <a:t>9/2/2024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7FB3E4-26CE-33E4-7DE4-333D7B6B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813D9C-BC22-5806-09DA-AB62A32A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57270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3C5A39-1C27-527F-D425-7BAF0645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C15BA30-FCE2-03A9-18C0-5D594FCB9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2837B80-F4F0-18E7-E388-7C87F8BD0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470EAA4-9AEE-BF47-E6FB-E4282829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98BD-CF4C-45BB-B2A2-0FF62E699F9F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4B4B20F-BD6B-4CB6-AE24-95F10EF9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9FEEB80-84EC-696F-48FA-07E41EC1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04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DA4BD4-749B-9199-6547-961F1621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491FD9E-989F-254E-0DB8-912FA379A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DE92E6-F433-F16B-A323-2EE134ED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69F8-E09C-4846-93CD-F2393334C3D6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8318E8-F8AC-28C9-304F-3C1C2E2F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54EEBA-CAEA-CB51-5851-D21786A6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5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74A0719-0374-5806-D79E-42D4F2D1D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F18DD70-5E87-E53C-D2EA-169C1D8A3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B68AED-9CAF-D63C-3E9A-BCD0AF20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230D-B73F-4798-BFC5-20D737EA423D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A8F10D-3F44-9734-1B7C-D943782C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4FF52AA-FE2B-8BDF-06B8-6E5940DC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5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0F2206-4F66-E770-CFE1-F5F75227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C0971D-00A7-5A1F-5A12-CBCFFB76E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AA2C579-FFED-22A8-696F-AD14B291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7D64-4A60-4970-90E4-33D5BF5AF6E7}" type="datetime1">
              <a:rPr lang="es-BO" smtClean="0"/>
              <a:t>9/2/2024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B4A94A8-E030-DFB0-4176-3603F42C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BD19BD2-F57B-4E5D-D02F-7DE51695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0718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C9D0B7-956A-7722-D26F-A8E58077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3E6BD0-7894-101C-EA6E-E0137111F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0A970A7-B1DE-EFF1-8238-E0FD31403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D8C7C9D-FA7E-A90B-9058-43012B6A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05E5-C788-4549-9ADC-18B27D160637}" type="datetime1">
              <a:rPr lang="es-BO" smtClean="0"/>
              <a:t>9/2/2024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07A0712-E24B-94E3-873C-C34BB4EF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BFFA188-0684-DA5C-657D-C792A258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2244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52A909-5E45-2777-D120-94F76BCC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932BFC6-B8F3-5621-F3BF-754C3EF7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C24181E-A339-AC2E-8CB0-F582FA4E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1D48A9B-E023-72CD-AF57-E12A61673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8E82BD9-0B2A-67B1-BC77-43893C93F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FD68435-905A-667F-7FA1-4B19B669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B3B4-3820-4471-823C-56782306D6BA}" type="datetime1">
              <a:rPr lang="es-BO" smtClean="0"/>
              <a:t>9/2/2024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D5A6DFA-C964-FDAF-44F2-35F3706C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7A156E1-E472-F8E4-7093-890E406C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5930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1E0EB5-CB83-17AA-53F0-04618D27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F63EF3C-47AF-0911-0251-6D0A9150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DD4-2BA3-466B-A08C-98CA582E3B83}" type="datetime1">
              <a:rPr lang="es-BO" smtClean="0"/>
              <a:t>9/2/2024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176F1F1-477B-4DE7-3282-7426A64A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42532B5-5B5A-59D9-CF0F-55FEF8B2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3906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9CD9105-5A9E-AADB-7F3B-E6D96533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D436-CA3E-4052-80E0-06A1AAB83480}" type="datetime1">
              <a:rPr lang="es-BO" smtClean="0"/>
              <a:t>9/2/2024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FA5E30D-E3E1-9DCC-6544-36575524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9736CAF-D6AB-52D7-F4E1-73CA4DA5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4602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30DDE4-0194-6F4B-D835-CCBFBFBC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F2C40C-3981-8E3B-AF75-690731C13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78ECDE7-53FA-B23C-5732-3217608DC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2B479F5-B94E-3A74-6F2C-6E368496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4404-11E5-4FD8-8B1F-12281E8F4E35}" type="datetime1">
              <a:rPr lang="es-BO" smtClean="0"/>
              <a:t>9/2/2024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83D3968-EB18-A905-73BB-5F45AA6A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1675C9B-21DE-9FB8-86BC-ED4CE5E4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9779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3C5A39-1C27-527F-D425-7BAF0645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C15BA30-FCE2-03A9-18C0-5D594FCB9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2837B80-F4F0-18E7-E388-7C87F8BD0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470EAA4-9AEE-BF47-E6FB-E4282829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2E7B-D28A-4FD3-BFED-CF6E84FA32DB}" type="datetime1">
              <a:rPr lang="es-BO" smtClean="0"/>
              <a:t>9/2/2024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4B4B20F-BD6B-4CB6-AE24-95F10EF9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9FEEB80-84EC-696F-48FA-07E41EC1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9276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A72EE8B-F817-0C79-2AA2-FD51DAA5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CB75EA1-38C8-4E9A-7D01-B1965F502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BC8260-CB52-3357-04AF-8862569F1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72D1-E82F-49F3-B5C3-355DEC752D15}" type="datetime1">
              <a:rPr lang="es-BO" smtClean="0"/>
              <a:t>9/2/2024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E3A87B7-1050-312C-2556-711455AD5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81E3295-5E31-F386-227E-BB98B3A7F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E82C-9B64-4201-B1F5-63E656F987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653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A72EE8B-F817-0C79-2AA2-FD51DAA5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CB75EA1-38C8-4E9A-7D01-B1965F502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BC8260-CB52-3357-04AF-8862569F1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3675-4413-41D1-8F50-A1ABAF2DA5BA}" type="datetime1">
              <a:rPr lang="es-BO" smtClean="0">
                <a:solidFill>
                  <a:prstClr val="black">
                    <a:tint val="75000"/>
                  </a:prstClr>
                </a:solidFill>
              </a:rPr>
              <a:t>9/2/2024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E3A87B7-1050-312C-2556-711455AD5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81E3295-5E31-F386-227E-BB98B3A7F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E82C-9B64-4201-B1F5-63E656F9874D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6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5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4BFFB69-EBC1-44B4-13D7-DBF129C7A2F2}"/>
              </a:ext>
            </a:extLst>
          </p:cNvPr>
          <p:cNvSpPr/>
          <p:nvPr/>
        </p:nvSpPr>
        <p:spPr>
          <a:xfrm>
            <a:off x="7673340" y="5632094"/>
            <a:ext cx="4518660" cy="586596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CBE4F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E5BCB-8EEB-9D21-E8AA-A47FA34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81" y="819391"/>
            <a:ext cx="10793115" cy="563784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rgbClr val="2B6A57"/>
                </a:solidFill>
                <a:latin typeface="Arial Black" panose="020B0A04020102020204" pitchFamily="34" charset="0"/>
              </a:rPr>
              <a:t>DESBUROCRATIZACION Y AUTOMATIZACION </a:t>
            </a:r>
            <a:endParaRPr lang="es-BO" sz="2800" b="1" dirty="0">
              <a:solidFill>
                <a:srgbClr val="2B6A57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8" y="41617"/>
            <a:ext cx="2342987" cy="728110"/>
          </a:xfrm>
          <a:prstGeom prst="rect">
            <a:avLst/>
          </a:prstGeom>
        </p:spPr>
      </p:pic>
      <p:sp>
        <p:nvSpPr>
          <p:cNvPr id="8" name="Rectángulo 12">
            <a:extLst>
              <a:ext uri="{FF2B5EF4-FFF2-40B4-BE49-F238E27FC236}">
                <a16:creationId xmlns:a16="http://schemas.microsoft.com/office/drawing/2014/main" xmlns="" id="{04BFFB69-EBC1-44B4-13D7-DBF129C7A2F2}"/>
              </a:ext>
            </a:extLst>
          </p:cNvPr>
          <p:cNvSpPr/>
          <p:nvPr/>
        </p:nvSpPr>
        <p:spPr>
          <a:xfrm>
            <a:off x="549250" y="1272990"/>
            <a:ext cx="11120234" cy="437004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Proyecto de Inversión “Desarrollo e Implementación de software de </a:t>
            </a:r>
            <a:r>
              <a:rPr lang="es-MX" i="1" dirty="0">
                <a:solidFill>
                  <a:schemeClr val="accent6">
                    <a:lumMod val="50000"/>
                  </a:schemeClr>
                </a:solidFill>
              </a:rPr>
              <a:t>Enterprise </a:t>
            </a:r>
            <a:r>
              <a:rPr lang="es-MX" i="1" dirty="0" err="1">
                <a:solidFill>
                  <a:schemeClr val="accent6">
                    <a:lumMod val="50000"/>
                  </a:schemeClr>
                </a:solidFill>
              </a:rPr>
              <a:t>Resource</a:t>
            </a:r>
            <a:r>
              <a:rPr lang="es-MX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MX" i="1" dirty="0" err="1">
                <a:solidFill>
                  <a:schemeClr val="accent6">
                    <a:lumMod val="50000"/>
                  </a:schemeClr>
                </a:solidFill>
              </a:rPr>
              <a:t>Planning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 (ERP)”</a:t>
            </a:r>
            <a:endParaRPr lang="es-B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980" y="1758292"/>
            <a:ext cx="55470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El ERP es un sistema de planificación de recursos empresariales, que permite gestionar de manera integral las áreas funcionales de la empresa. </a:t>
            </a:r>
            <a:endParaRPr lang="es-MX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Se optimiza el control y se obtiene información en tiempo real para la toma de decisiones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Desarrollo del software ERP a cargo del personal de la Unidad de Sistemas de la EMV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La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inversión total del proyecto alcanza a Bs. 988.580.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Ejecución física 36% y financiera 47.5% </a:t>
            </a:r>
            <a:endParaRPr lang="es-BO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188213-5EE4-5B63-DB84-B2182C047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251" y="1811012"/>
            <a:ext cx="5307325" cy="386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98298DF4-7E77-A225-8E7F-935696E16F12}"/>
              </a:ext>
            </a:extLst>
          </p:cNvPr>
          <p:cNvSpPr/>
          <p:nvPr/>
        </p:nvSpPr>
        <p:spPr>
          <a:xfrm>
            <a:off x="907924" y="2084407"/>
            <a:ext cx="2751630" cy="1840538"/>
          </a:xfrm>
          <a:prstGeom prst="rect">
            <a:avLst/>
          </a:prstGeom>
          <a:solidFill>
            <a:srgbClr val="2B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2B6A57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E5BCB-8EEB-9D21-E8AA-A47FA34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736" y="769727"/>
            <a:ext cx="11205935" cy="563784"/>
          </a:xfrm>
        </p:spPr>
        <p:txBody>
          <a:bodyPr>
            <a:normAutofit/>
          </a:bodyPr>
          <a:lstStyle/>
          <a:p>
            <a:pPr algn="l"/>
            <a:r>
              <a:rPr lang="es-ES" sz="2100" b="1" dirty="0">
                <a:solidFill>
                  <a:srgbClr val="002060"/>
                </a:solidFill>
                <a:latin typeface="Arial Black" panose="020B0A04020102020204" pitchFamily="34" charset="0"/>
              </a:rPr>
              <a:t>PROYECTO PLANTA REFINADORA DE ZINC -ORURO</a:t>
            </a:r>
            <a:endParaRPr lang="es-BO" sz="21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A37EE6D-6926-A784-D4BD-35F59D1588C9}"/>
              </a:ext>
            </a:extLst>
          </p:cNvPr>
          <p:cNvSpPr txBox="1"/>
          <p:nvPr/>
        </p:nvSpPr>
        <p:spPr>
          <a:xfrm>
            <a:off x="1023815" y="1257610"/>
            <a:ext cx="10191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135944"/>
                </a:solidFill>
                <a:latin typeface="Arial Black" panose="020B0A04020102020204" pitchFamily="34" charset="0"/>
              </a:rPr>
              <a:t>Inversión de </a:t>
            </a:r>
            <a:r>
              <a:rPr lang="es-ES" b="1" dirty="0" smtClean="0">
                <a:solidFill>
                  <a:srgbClr val="135944"/>
                </a:solidFill>
                <a:latin typeface="Arial Black" panose="020B0A04020102020204" pitchFamily="34" charset="0"/>
              </a:rPr>
              <a:t>aprox. $US </a:t>
            </a:r>
            <a:r>
              <a:rPr lang="es-ES" b="1" dirty="0">
                <a:solidFill>
                  <a:srgbClr val="135944"/>
                </a:solidFill>
                <a:latin typeface="Arial Black" panose="020B0A04020102020204" pitchFamily="34" charset="0"/>
              </a:rPr>
              <a:t>350 millones financiados con crédito del EXIMBANK de la República Popular de China</a:t>
            </a:r>
            <a:endParaRPr lang="es-BO" b="1" dirty="0">
              <a:solidFill>
                <a:srgbClr val="135944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8" y="41617"/>
            <a:ext cx="2342987" cy="72811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9B4DF4D-5F30-AF5B-FE5D-00AE89FA3B36}"/>
              </a:ext>
            </a:extLst>
          </p:cNvPr>
          <p:cNvSpPr/>
          <p:nvPr/>
        </p:nvSpPr>
        <p:spPr>
          <a:xfrm>
            <a:off x="3870252" y="1831233"/>
            <a:ext cx="7857460" cy="449998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dirty="0">
                <a:solidFill>
                  <a:srgbClr val="135944"/>
                </a:solidFill>
                <a:latin typeface="Arial Black" panose="020B0A04020102020204" pitchFamily="34" charset="0"/>
              </a:rPr>
              <a:t>FIRMA DE CONTRATOS CON LAS EMPRESAS ADJUDICADAS</a:t>
            </a:r>
            <a:r>
              <a:rPr lang="es-BO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endParaRPr lang="es-BO" dirty="0">
              <a:solidFill>
                <a:srgbClr val="00206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8C817B3-A291-7EB8-E2AD-9052126C0A9B}"/>
              </a:ext>
            </a:extLst>
          </p:cNvPr>
          <p:cNvSpPr txBox="1"/>
          <p:nvPr/>
        </p:nvSpPr>
        <p:spPr>
          <a:xfrm>
            <a:off x="3847526" y="3015179"/>
            <a:ext cx="7880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254B89"/>
              </a:buClr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rgbClr val="FFC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CONSORCIO ENFI-CRIG</a:t>
            </a:r>
            <a:r>
              <a:rPr lang="es-ES" sz="1800" dirty="0">
                <a:solidFill>
                  <a:srgbClr val="2B6A57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para la </a:t>
            </a:r>
            <a:r>
              <a:rPr lang="es-BO" sz="1800" dirty="0">
                <a:solidFill>
                  <a:srgbClr val="2B6A57"/>
                </a:solidFill>
                <a:latin typeface="Arial Black" panose="020B0A04020102020204" pitchFamily="34" charset="0"/>
              </a:rPr>
              <a:t>Implementación de la Planta  Refinadora de Zinc</a:t>
            </a:r>
            <a:endParaRPr lang="es-BO" dirty="0">
              <a:solidFill>
                <a:srgbClr val="2B6A57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Clr>
                <a:srgbClr val="254B89"/>
              </a:buClr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rgbClr val="FFC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CHONG QING CISDI ENGINEERING CONSULTING Co. Ltda.</a:t>
            </a:r>
            <a:r>
              <a:rPr lang="es-ES" sz="1800" dirty="0">
                <a:solidFill>
                  <a:srgbClr val="2B6A57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para la </a:t>
            </a:r>
            <a:r>
              <a:rPr lang="es-ES" sz="1800" dirty="0">
                <a:solidFill>
                  <a:srgbClr val="2B6A57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s-BO" sz="1800" dirty="0">
                <a:solidFill>
                  <a:srgbClr val="2B6A57"/>
                </a:solidFill>
                <a:latin typeface="Arial Black" panose="020B0A04020102020204" pitchFamily="34" charset="0"/>
              </a:rPr>
              <a:t>Supervisión  Técnica de la ejecución del proyecto</a:t>
            </a:r>
            <a:endParaRPr lang="es-ES" sz="1800" dirty="0">
              <a:solidFill>
                <a:srgbClr val="2B6A57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rgbClr val="254B89"/>
              </a:buClr>
              <a:buFont typeface="Wingdings" panose="05000000000000000000" pitchFamily="2" charset="2"/>
              <a:buChar char="ü"/>
            </a:pPr>
            <a:endParaRPr lang="es-BO" sz="1800" dirty="0"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FDE3972-CF37-0971-BE0B-3448F8A88B8D}"/>
              </a:ext>
            </a:extLst>
          </p:cNvPr>
          <p:cNvSpPr txBox="1"/>
          <p:nvPr/>
        </p:nvSpPr>
        <p:spPr>
          <a:xfrm>
            <a:off x="3915703" y="228123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BO" dirty="0">
                <a:solidFill>
                  <a:srgbClr val="2B6A57"/>
                </a:solidFill>
                <a:latin typeface="Arial Black" panose="020B0A04020102020204" pitchFamily="34" charset="0"/>
              </a:rPr>
              <a:t>El  27 de octubre del año 2023</a:t>
            </a:r>
            <a:r>
              <a:rPr lang="es-BO" sz="2000" dirty="0">
                <a:solidFill>
                  <a:srgbClr val="2B6A57"/>
                </a:solidFill>
                <a:latin typeface="Arial Black" panose="020B0A04020102020204" pitchFamily="34" charset="0"/>
              </a:rPr>
              <a:t> </a:t>
            </a:r>
            <a:endParaRPr lang="es-BO" sz="2000" dirty="0">
              <a:solidFill>
                <a:srgbClr val="2B6A57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ACD116D-E1DD-7603-2238-67587F610A9C}"/>
              </a:ext>
            </a:extLst>
          </p:cNvPr>
          <p:cNvSpPr/>
          <p:nvPr/>
        </p:nvSpPr>
        <p:spPr>
          <a:xfrm>
            <a:off x="3870252" y="2615069"/>
            <a:ext cx="7857460" cy="400110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dirty="0">
                <a:solidFill>
                  <a:srgbClr val="135944"/>
                </a:solidFill>
                <a:latin typeface="Arial Black" panose="020B0A04020102020204" pitchFamily="34" charset="0"/>
              </a:rPr>
              <a:t>EMPRESAS </a:t>
            </a:r>
            <a:r>
              <a:rPr lang="es-BO" dirty="0" smtClean="0">
                <a:solidFill>
                  <a:srgbClr val="135944"/>
                </a:solidFill>
                <a:latin typeface="Arial Black" panose="020B0A04020102020204" pitchFamily="34" charset="0"/>
              </a:rPr>
              <a:t>ADJUDICADAS:</a:t>
            </a:r>
            <a:r>
              <a:rPr lang="es-BO" sz="2000" dirty="0" smtClean="0">
                <a:solidFill>
                  <a:srgbClr val="135944"/>
                </a:solidFill>
                <a:latin typeface="Arial Black" panose="020B0A04020102020204" pitchFamily="34" charset="0"/>
              </a:rPr>
              <a:t> </a:t>
            </a:r>
            <a:endParaRPr lang="es-BO" sz="2000" dirty="0">
              <a:solidFill>
                <a:srgbClr val="135944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36C94E4-558E-99A2-BBCD-7BA69CC7FD14}"/>
              </a:ext>
            </a:extLst>
          </p:cNvPr>
          <p:cNvSpPr/>
          <p:nvPr/>
        </p:nvSpPr>
        <p:spPr>
          <a:xfrm>
            <a:off x="3915703" y="4153510"/>
            <a:ext cx="7857460" cy="338997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dirty="0">
                <a:solidFill>
                  <a:srgbClr val="135944"/>
                </a:solidFill>
                <a:latin typeface="Arial Black" panose="020B0A04020102020204" pitchFamily="34" charset="0"/>
              </a:rPr>
              <a:t>CAPACIDAD DE TRATAMIENTO:</a:t>
            </a:r>
            <a:endParaRPr lang="es-BO" dirty="0">
              <a:solidFill>
                <a:srgbClr val="135944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B19F969-FBF9-8700-FEE0-1BC4A6F4D30A}"/>
              </a:ext>
            </a:extLst>
          </p:cNvPr>
          <p:cNvSpPr txBox="1"/>
          <p:nvPr/>
        </p:nvSpPr>
        <p:spPr>
          <a:xfrm>
            <a:off x="3915703" y="4512529"/>
            <a:ext cx="788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rgbClr val="2B6A57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150.000 </a:t>
            </a:r>
            <a:r>
              <a:rPr lang="es-ES" dirty="0">
                <a:solidFill>
                  <a:srgbClr val="2B6A57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TMN</a:t>
            </a:r>
            <a:r>
              <a:rPr lang="es-ES" sz="1800" dirty="0">
                <a:solidFill>
                  <a:srgbClr val="2B6A57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de concentrados de zinc para la obtención anual de 65.000 TMF de zinc metálico</a:t>
            </a:r>
            <a:endParaRPr lang="es-BO" dirty="0">
              <a:solidFill>
                <a:srgbClr val="2B6A57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5" y="2151499"/>
            <a:ext cx="2532185" cy="1688124"/>
          </a:xfrm>
          <a:prstGeom prst="rect">
            <a:avLst/>
          </a:prstGeom>
        </p:spPr>
      </p:pic>
      <p:sp>
        <p:nvSpPr>
          <p:cNvPr id="13" name="Rectángulo 20">
            <a:extLst>
              <a:ext uri="{FF2B5EF4-FFF2-40B4-BE49-F238E27FC236}">
                <a16:creationId xmlns:a16="http://schemas.microsoft.com/office/drawing/2014/main" xmlns="" id="{98298DF4-7E77-A225-8E7F-935696E16F12}"/>
              </a:ext>
            </a:extLst>
          </p:cNvPr>
          <p:cNvSpPr/>
          <p:nvPr/>
        </p:nvSpPr>
        <p:spPr>
          <a:xfrm>
            <a:off x="862315" y="4142639"/>
            <a:ext cx="2823922" cy="1903142"/>
          </a:xfrm>
          <a:prstGeom prst="rect">
            <a:avLst/>
          </a:prstGeom>
          <a:solidFill>
            <a:srgbClr val="2B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2B6A57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5" y="4239727"/>
            <a:ext cx="2532185" cy="1688124"/>
          </a:xfrm>
          <a:prstGeom prst="rect">
            <a:avLst/>
          </a:prstGeom>
        </p:spPr>
      </p:pic>
      <p:sp>
        <p:nvSpPr>
          <p:cNvPr id="15" name="Rectángulo 6">
            <a:extLst>
              <a:ext uri="{FF2B5EF4-FFF2-40B4-BE49-F238E27FC236}">
                <a16:creationId xmlns:a16="http://schemas.microsoft.com/office/drawing/2014/main" xmlns="" id="{F36C94E4-558E-99A2-BBCD-7BA69CC7FD14}"/>
              </a:ext>
            </a:extLst>
          </p:cNvPr>
          <p:cNvSpPr/>
          <p:nvPr/>
        </p:nvSpPr>
        <p:spPr>
          <a:xfrm>
            <a:off x="3927065" y="5083789"/>
            <a:ext cx="7857460" cy="338997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dirty="0" smtClean="0">
                <a:solidFill>
                  <a:srgbClr val="135944"/>
                </a:solidFill>
                <a:latin typeface="Arial Black" panose="020B0A04020102020204" pitchFamily="34" charset="0"/>
              </a:rPr>
              <a:t>BENEFICIOS PARA LA REGION:</a:t>
            </a:r>
            <a:endParaRPr lang="es-BO" dirty="0">
              <a:solidFill>
                <a:srgbClr val="135944"/>
              </a:solidFill>
            </a:endParaRPr>
          </a:p>
        </p:txBody>
      </p:sp>
      <p:sp>
        <p:nvSpPr>
          <p:cNvPr id="17" name="CuadroTexto 15">
            <a:extLst>
              <a:ext uri="{FF2B5EF4-FFF2-40B4-BE49-F238E27FC236}">
                <a16:creationId xmlns:a16="http://schemas.microsoft.com/office/drawing/2014/main" xmlns="" id="{DB19F969-FBF9-8700-FEE0-1BC4A6F4D30A}"/>
              </a:ext>
            </a:extLst>
          </p:cNvPr>
          <p:cNvSpPr txBox="1"/>
          <p:nvPr/>
        </p:nvSpPr>
        <p:spPr>
          <a:xfrm>
            <a:off x="3892978" y="5422786"/>
            <a:ext cx="7880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135944"/>
                </a:solidFill>
                <a:latin typeface="Arial Black" panose="020B0A04020102020204" pitchFamily="34" charset="0"/>
              </a:rPr>
              <a:t>Importante generación de empleos directos e indirectos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135944"/>
                </a:solidFill>
                <a:latin typeface="Arial Black" panose="020B0A04020102020204" pitchFamily="34" charset="0"/>
              </a:rPr>
              <a:t>Se añade valor agregado a nuestros recursos naturales del subsuelo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135944"/>
                </a:solidFill>
                <a:latin typeface="Arial Black" panose="020B0A04020102020204" pitchFamily="34" charset="0"/>
              </a:rPr>
              <a:t>Desarrollo para el Departamento de Oruro</a:t>
            </a:r>
            <a:endParaRPr lang="es-BO" b="1" dirty="0">
              <a:solidFill>
                <a:srgbClr val="13594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2">
            <a:extLst>
              <a:ext uri="{FF2B5EF4-FFF2-40B4-BE49-F238E27FC236}">
                <a16:creationId xmlns:a16="http://schemas.microsoft.com/office/drawing/2014/main" xmlns="" id="{04BFFB69-EBC1-44B4-13D7-DBF129C7A2F2}"/>
              </a:ext>
            </a:extLst>
          </p:cNvPr>
          <p:cNvSpPr/>
          <p:nvPr/>
        </p:nvSpPr>
        <p:spPr>
          <a:xfrm>
            <a:off x="7720974" y="4164236"/>
            <a:ext cx="3254146" cy="923330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CBE4F8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8" y="41617"/>
            <a:ext cx="2342987" cy="72811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CA0E5BCB-8EEB-9D21-E8AA-A47FA34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13" y="966268"/>
            <a:ext cx="10346952" cy="563784"/>
          </a:xfrm>
        </p:spPr>
        <p:txBody>
          <a:bodyPr>
            <a:normAutofit/>
          </a:bodyPr>
          <a:lstStyle/>
          <a:p>
            <a:pPr algn="l"/>
            <a:r>
              <a:rPr lang="es-BO" sz="2800" b="1" dirty="0">
                <a:solidFill>
                  <a:srgbClr val="2B6A57"/>
                </a:solidFill>
                <a:latin typeface="Arial Black" panose="020B0A04020102020204" pitchFamily="34" charset="0"/>
              </a:rPr>
              <a:t>APORTE A POLÍTICAS SOCIALES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47113" y="1822412"/>
            <a:ext cx="11020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135944"/>
                </a:solidFill>
                <a:latin typeface="Arial Black" pitchFamily="34" charset="0"/>
              </a:rPr>
              <a:t>En aplicación a lo establecido en el Decreto Supremo N° 5031 de 27 de septiembre de 2023 se realizó la transferencia </a:t>
            </a:r>
            <a:r>
              <a:rPr lang="es-ES" b="1" dirty="0" smtClean="0">
                <a:solidFill>
                  <a:srgbClr val="135944"/>
                </a:solidFill>
                <a:latin typeface="Arial Black" pitchFamily="34" charset="0"/>
              </a:rPr>
              <a:t>al </a:t>
            </a:r>
            <a:r>
              <a:rPr lang="es-ES" b="1" dirty="0">
                <a:solidFill>
                  <a:srgbClr val="135944"/>
                </a:solidFill>
                <a:latin typeface="Arial Black" pitchFamily="34" charset="0"/>
              </a:rPr>
              <a:t>Tesoro General de la Nación de Bs. 300.000 como aporte de la EMV destinado al pago del bono de permanencia escolar Juancito Pinto.</a:t>
            </a:r>
            <a:endParaRPr lang="es-BO" b="1" dirty="0">
              <a:solidFill>
                <a:srgbClr val="135944"/>
              </a:solidFill>
              <a:latin typeface="Arial Black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" r="13598"/>
          <a:stretch/>
        </p:blipFill>
        <p:spPr>
          <a:xfrm>
            <a:off x="989118" y="3022741"/>
            <a:ext cx="6272620" cy="320632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945186" y="4302735"/>
            <a:ext cx="280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135944"/>
                </a:solidFill>
                <a:latin typeface="Arial Black" pitchFamily="34" charset="0"/>
              </a:rPr>
              <a:t>Aportamos  al Bono Juancito Pinto </a:t>
            </a:r>
            <a:endParaRPr lang="es-BO" dirty="0">
              <a:solidFill>
                <a:srgbClr val="13594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8" y="41617"/>
            <a:ext cx="2342987" cy="72811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30F4A273-A321-62FF-83E6-8D8F119F9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409" y="1217898"/>
            <a:ext cx="9144000" cy="2387600"/>
          </a:xfrm>
        </p:spPr>
        <p:txBody>
          <a:bodyPr>
            <a:normAutofit/>
          </a:bodyPr>
          <a:lstStyle/>
          <a:p>
            <a:r>
              <a:rPr lang="es-ES" sz="6600" dirty="0">
                <a:solidFill>
                  <a:schemeClr val="accent6">
                    <a:lumMod val="50000"/>
                  </a:schemeClr>
                </a:solidFill>
              </a:rPr>
              <a:t>Gracias</a:t>
            </a:r>
            <a:endParaRPr lang="es-BO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A8725C-3A0C-8EC1-5DC6-3CB7667C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1906071"/>
            <a:ext cx="11092069" cy="29391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BO" sz="4800" dirty="0">
                <a:solidFill>
                  <a:schemeClr val="bg1"/>
                </a:solidFill>
                <a:latin typeface="Arial Black" panose="020B0A04020102020204" pitchFamily="34" charset="0"/>
              </a:rPr>
              <a:t>EMPRESA METALÚRGICA VINTO</a:t>
            </a:r>
            <a:br>
              <a:rPr lang="es-BO" sz="4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BO" sz="4800" dirty="0">
                <a:solidFill>
                  <a:srgbClr val="135944"/>
                </a:solidFill>
                <a:latin typeface="Arial Black" panose="020B0A04020102020204" pitchFamily="34" charset="0"/>
              </a:rPr>
              <a:t/>
            </a:r>
            <a:br>
              <a:rPr lang="es-BO" sz="4800" dirty="0">
                <a:solidFill>
                  <a:srgbClr val="135944"/>
                </a:solidFill>
                <a:latin typeface="Arial Black" panose="020B0A04020102020204" pitchFamily="34" charset="0"/>
              </a:rPr>
            </a:br>
            <a:r>
              <a:rPr lang="es-BO" sz="4800" dirty="0" smtClean="0">
                <a:solidFill>
                  <a:srgbClr val="135944"/>
                </a:solidFill>
                <a:latin typeface="Arial Black" panose="020B0A04020102020204" pitchFamily="34" charset="0"/>
              </a:rPr>
              <a:t/>
            </a:r>
            <a:br>
              <a:rPr lang="es-BO" sz="4800" dirty="0" smtClean="0">
                <a:solidFill>
                  <a:srgbClr val="135944"/>
                </a:solidFill>
                <a:latin typeface="Arial Black" panose="020B0A04020102020204" pitchFamily="34" charset="0"/>
              </a:rPr>
            </a:br>
            <a:r>
              <a:rPr lang="es-BO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Ing</a:t>
            </a:r>
            <a:r>
              <a:rPr lang="es-BO" sz="4800" dirty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es-BO" sz="4800" dirty="0" err="1">
                <a:solidFill>
                  <a:schemeClr val="bg1"/>
                </a:solidFill>
                <a:latin typeface="Arial Black" panose="020B0A04020102020204" pitchFamily="34" charset="0"/>
              </a:rPr>
              <a:t>Teodocio</a:t>
            </a:r>
            <a:r>
              <a:rPr lang="es-BO" sz="4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BO" sz="4800" dirty="0" err="1">
                <a:solidFill>
                  <a:schemeClr val="bg1"/>
                </a:solidFill>
                <a:latin typeface="Arial Black" panose="020B0A04020102020204" pitchFamily="34" charset="0"/>
              </a:rPr>
              <a:t>Ayllón</a:t>
            </a:r>
            <a:r>
              <a:rPr lang="es-BO" sz="4800" dirty="0">
                <a:solidFill>
                  <a:schemeClr val="bg1"/>
                </a:solidFill>
                <a:latin typeface="Arial Black" panose="020B0A04020102020204" pitchFamily="34" charset="0"/>
              </a:rPr>
              <a:t> Quispe</a:t>
            </a:r>
            <a:br>
              <a:rPr lang="es-BO" sz="4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BO" sz="4800" dirty="0">
                <a:solidFill>
                  <a:schemeClr val="bg1"/>
                </a:solidFill>
                <a:latin typeface="Arial Black" panose="020B0A04020102020204" pitchFamily="34" charset="0"/>
              </a:rPr>
              <a:t>GERENTE GENERAL</a:t>
            </a: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1B63E770-543D-D396-5B86-D3E672525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754" l="6288" r="93027">
                        <a14:foregroundMark x1="16002" y1="23606" x2="16002" y2="23606"/>
                        <a14:foregroundMark x1="6328" y1="32555" x2="6328" y2="32555"/>
                        <a14:foregroundMark x1="49698" y1="28664" x2="49698" y2="28664"/>
                        <a14:foregroundMark x1="52640" y1="23606" x2="52640" y2="23606"/>
                        <a14:foregroundMark x1="53648" y1="15824" x2="53648" y2="15824"/>
                        <a14:foregroundMark x1="53325" y1="18029" x2="53325" y2="18029"/>
                        <a14:foregroundMark x1="75615" y1="36446" x2="75615" y2="36446"/>
                        <a14:foregroundMark x1="70778" y1="50843" x2="70778" y2="50843"/>
                        <a14:foregroundMark x1="63160" y1="63554" x2="63160" y2="63554"/>
                        <a14:foregroundMark x1="67473" y1="61349" x2="67473" y2="61349"/>
                        <a14:foregroundMark x1="76622" y1="60830" x2="76622" y2="60830"/>
                        <a14:foregroundMark x1="80250" y1="60830" x2="80250" y2="60830"/>
                        <a14:foregroundMark x1="76461" y1="65240" x2="76461" y2="65240"/>
                        <a14:foregroundMark x1="86981" y1="63035" x2="86981" y2="63035"/>
                        <a14:foregroundMark x1="93027" y1="60830" x2="93027" y2="60830"/>
                        <a14:foregroundMark x1="51068" y1="49676" x2="51068" y2="49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67" y="2581661"/>
            <a:ext cx="426552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1" y="3854127"/>
            <a:ext cx="3387010" cy="24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51A7544-B117-AA9C-CF26-2F9FE9944836}"/>
              </a:ext>
            </a:extLst>
          </p:cNvPr>
          <p:cNvSpPr/>
          <p:nvPr/>
        </p:nvSpPr>
        <p:spPr>
          <a:xfrm>
            <a:off x="57304" y="2080791"/>
            <a:ext cx="6732000" cy="3816000"/>
          </a:xfrm>
          <a:prstGeom prst="rect">
            <a:avLst/>
          </a:prstGeom>
          <a:solidFill>
            <a:srgbClr val="2B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2B6A57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4BFFB69-EBC1-44B4-13D7-DBF129C7A2F2}"/>
              </a:ext>
            </a:extLst>
          </p:cNvPr>
          <p:cNvSpPr/>
          <p:nvPr/>
        </p:nvSpPr>
        <p:spPr>
          <a:xfrm>
            <a:off x="6789328" y="2066928"/>
            <a:ext cx="5375847" cy="586596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CBE4F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E5BCB-8EEB-9D21-E8AA-A47FA34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81" y="1068174"/>
            <a:ext cx="4982547" cy="563784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rgbClr val="135944"/>
                </a:solidFill>
                <a:latin typeface="Arial Black" panose="020B0A04020102020204" pitchFamily="34" charset="0"/>
              </a:rPr>
              <a:t>PRODUCCIÓN 2023</a:t>
            </a:r>
            <a:endParaRPr lang="es-BO" sz="2800" b="1" dirty="0">
              <a:solidFill>
                <a:srgbClr val="13594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A37EE6D-6926-A784-D4BD-35F59D1588C9}"/>
              </a:ext>
            </a:extLst>
          </p:cNvPr>
          <p:cNvSpPr txBox="1"/>
          <p:nvPr/>
        </p:nvSpPr>
        <p:spPr>
          <a:xfrm>
            <a:off x="7290125" y="2161044"/>
            <a:ext cx="5648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254B89"/>
              </a:buClr>
            </a:pPr>
            <a:r>
              <a:rPr lang="es-BO" sz="1800" b="1" dirty="0">
                <a:solidFill>
                  <a:srgbClr val="2B6A57"/>
                </a:solidFill>
                <a:latin typeface="Arial Black" panose="020B0A04020102020204" pitchFamily="34" charset="0"/>
              </a:rPr>
              <a:t>PRODUCCIÓN DE </a:t>
            </a:r>
            <a:r>
              <a:rPr lang="es-BO" b="1" dirty="0">
                <a:solidFill>
                  <a:srgbClr val="2B6A57"/>
                </a:solidFill>
                <a:latin typeface="Arial Black" panose="020B0A04020102020204" pitchFamily="34" charset="0"/>
              </a:rPr>
              <a:t>ESTAÑO</a:t>
            </a:r>
            <a:r>
              <a:rPr lang="es-BO" sz="1800" b="1" dirty="0">
                <a:solidFill>
                  <a:srgbClr val="2B6A57"/>
                </a:solidFill>
                <a:latin typeface="Arial Black" panose="020B0A04020102020204" pitchFamily="34" charset="0"/>
              </a:rPr>
              <a:t> METÁLICO 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E210456-91D8-CAB3-BD2B-65C384FC466E}"/>
              </a:ext>
            </a:extLst>
          </p:cNvPr>
          <p:cNvSpPr txBox="1"/>
          <p:nvPr/>
        </p:nvSpPr>
        <p:spPr>
          <a:xfrm>
            <a:off x="7290125" y="2653524"/>
            <a:ext cx="4855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254B89"/>
              </a:buClr>
              <a:buFont typeface="Wingdings" panose="05000000000000000000" pitchFamily="2" charset="2"/>
              <a:buChar char="ü"/>
            </a:pPr>
            <a:r>
              <a:rPr lang="es-BO" sz="1800" dirty="0">
                <a:latin typeface="Arial Black" pitchFamily="34" charset="0"/>
              </a:rPr>
              <a:t>10,043  TMF de estaño </a:t>
            </a:r>
            <a:r>
              <a:rPr lang="es-BO" sz="1800" dirty="0" smtClean="0">
                <a:latin typeface="Arial Black" pitchFamily="34" charset="0"/>
              </a:rPr>
              <a:t>metálico</a:t>
            </a:r>
          </a:p>
          <a:p>
            <a:pPr marL="342900" indent="-342900" algn="just">
              <a:buClr>
                <a:srgbClr val="254B89"/>
              </a:buClr>
              <a:buFont typeface="Wingdings" panose="05000000000000000000" pitchFamily="2" charset="2"/>
              <a:buChar char="ü"/>
            </a:pPr>
            <a:endParaRPr lang="es-BO" sz="1800" dirty="0">
              <a:latin typeface="Arial Black" pitchFamily="34" charset="0"/>
            </a:endParaRPr>
          </a:p>
          <a:p>
            <a:pPr marL="342900" indent="-342900" algn="just">
              <a:buClr>
                <a:srgbClr val="254B89"/>
              </a:buClr>
              <a:buFont typeface="Wingdings" panose="05000000000000000000" pitchFamily="2" charset="2"/>
              <a:buChar char="ü"/>
            </a:pPr>
            <a:r>
              <a:rPr lang="es-MX" dirty="0">
                <a:latin typeface="Arial Black" pitchFamily="34" charset="0"/>
              </a:rPr>
              <a:t>104% de cumplimiento de la meta anual</a:t>
            </a:r>
            <a:endParaRPr lang="es-BO" sz="1800" dirty="0">
              <a:latin typeface="Arial Black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8" y="41617"/>
            <a:ext cx="2342987" cy="728110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72780989-9F76-4212-97A8-3D9E0DBFA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79973"/>
              </p:ext>
            </p:extLst>
          </p:nvPr>
        </p:nvGraphicFramePr>
        <p:xfrm>
          <a:off x="179225" y="2264229"/>
          <a:ext cx="6450175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22FD365-2EEF-E84D-7294-A1491C51663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50491">
            <a:off x="1660945" y="4197479"/>
            <a:ext cx="4870617" cy="5776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63" y="3934281"/>
            <a:ext cx="3206044" cy="226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0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51A7544-B117-AA9C-CF26-2F9FE9944836}"/>
              </a:ext>
            </a:extLst>
          </p:cNvPr>
          <p:cNvSpPr/>
          <p:nvPr/>
        </p:nvSpPr>
        <p:spPr>
          <a:xfrm>
            <a:off x="154068" y="4474840"/>
            <a:ext cx="6273529" cy="2382401"/>
          </a:xfrm>
          <a:prstGeom prst="rect">
            <a:avLst/>
          </a:prstGeom>
          <a:solidFill>
            <a:srgbClr val="2B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2B6A57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4BFFB69-EBC1-44B4-13D7-DBF129C7A2F2}"/>
              </a:ext>
            </a:extLst>
          </p:cNvPr>
          <p:cNvSpPr/>
          <p:nvPr/>
        </p:nvSpPr>
        <p:spPr>
          <a:xfrm>
            <a:off x="6772611" y="1518127"/>
            <a:ext cx="5375847" cy="586596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CBE4F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E5BCB-8EEB-9D21-E8AA-A47FA34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81" y="991974"/>
            <a:ext cx="11690477" cy="563784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rgbClr val="135944"/>
                </a:solidFill>
                <a:latin typeface="Arial Black" panose="020B0A04020102020204" pitchFamily="34" charset="0"/>
              </a:rPr>
              <a:t>FACTORES QUE INCIDIERON EN  LA PRODUCCIÓN 2023</a:t>
            </a:r>
            <a:endParaRPr lang="es-BO" sz="2800" b="1" dirty="0">
              <a:solidFill>
                <a:srgbClr val="13594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A37EE6D-6926-A784-D4BD-35F59D1588C9}"/>
              </a:ext>
            </a:extLst>
          </p:cNvPr>
          <p:cNvSpPr txBox="1"/>
          <p:nvPr/>
        </p:nvSpPr>
        <p:spPr>
          <a:xfrm>
            <a:off x="7246583" y="1645574"/>
            <a:ext cx="5648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254B89"/>
              </a:buClr>
            </a:pPr>
            <a:r>
              <a:rPr lang="es-BO" sz="1800" b="1" dirty="0">
                <a:solidFill>
                  <a:srgbClr val="135944"/>
                </a:solidFill>
                <a:latin typeface="Arial Black" panose="020B0A04020102020204" pitchFamily="34" charset="0"/>
              </a:rPr>
              <a:t>CARBÓN MINERAL: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E210456-91D8-CAB3-BD2B-65C384FC466E}"/>
              </a:ext>
            </a:extLst>
          </p:cNvPr>
          <p:cNvSpPr txBox="1"/>
          <p:nvPr/>
        </p:nvSpPr>
        <p:spPr>
          <a:xfrm>
            <a:off x="6867917" y="2304158"/>
            <a:ext cx="51562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254B89"/>
              </a:buClr>
            </a:pPr>
            <a:endParaRPr lang="es-BO" b="1" dirty="0"/>
          </a:p>
          <a:p>
            <a:pPr marL="285750" indent="-285750" algn="just">
              <a:buClr>
                <a:srgbClr val="254B89"/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En el primer trimestre del año, el cierre de fronteras con el vecino país de Perú, debido a problemas sociales internos del mismo, </a:t>
            </a:r>
            <a:r>
              <a:rPr lang="es-ES" b="1" dirty="0">
                <a:latin typeface="Arial Black" panose="020B0A04020102020204" pitchFamily="34" charset="0"/>
                <a:ea typeface="Calibri" panose="020F0502020204030204" pitchFamily="34" charset="0"/>
              </a:rPr>
              <a:t>o</a:t>
            </a:r>
            <a:r>
              <a:rPr lang="es-ES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bstaculizó la regularidad en la importación del carbón mineral y consecuentemente la provisión de dicho principal insumo de producción a la EMV.</a:t>
            </a:r>
            <a:r>
              <a:rPr lang="es-ES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es-BO" b="1" dirty="0">
              <a:latin typeface="Arial Black" panose="020B0A04020102020204" pitchFamily="34" charset="0"/>
            </a:endParaRPr>
          </a:p>
          <a:p>
            <a:pPr marL="342900" indent="-342900" algn="just">
              <a:buClr>
                <a:srgbClr val="254B89"/>
              </a:buClr>
              <a:buFont typeface="Wingdings" panose="05000000000000000000" pitchFamily="2" charset="2"/>
              <a:buChar char="ü"/>
            </a:pPr>
            <a:endParaRPr lang="es-BO" sz="1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8" y="41617"/>
            <a:ext cx="2342987" cy="72811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CC92420-9024-7F4B-A9D3-3B7FE8CEEB56}"/>
              </a:ext>
            </a:extLst>
          </p:cNvPr>
          <p:cNvSpPr/>
          <p:nvPr/>
        </p:nvSpPr>
        <p:spPr>
          <a:xfrm>
            <a:off x="185328" y="1551526"/>
            <a:ext cx="6273529" cy="586596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CBE4F8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B5F610F-772B-D02F-4900-C4BD396267DE}"/>
              </a:ext>
            </a:extLst>
          </p:cNvPr>
          <p:cNvSpPr txBox="1"/>
          <p:nvPr/>
        </p:nvSpPr>
        <p:spPr>
          <a:xfrm>
            <a:off x="686124" y="1674974"/>
            <a:ext cx="5648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254B89"/>
              </a:buClr>
            </a:pPr>
            <a:r>
              <a:rPr lang="es-BO" sz="1800" b="1" dirty="0">
                <a:solidFill>
                  <a:srgbClr val="135944"/>
                </a:solidFill>
                <a:latin typeface="Arial Black" panose="020B0A04020102020204" pitchFamily="34" charset="0"/>
              </a:rPr>
              <a:t>CONCENTRADO DE ESTAÑO: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EF24DAE-DD5A-0F5F-3FEE-A4BF5DAF2AE5}"/>
              </a:ext>
            </a:extLst>
          </p:cNvPr>
          <p:cNvSpPr txBox="1"/>
          <p:nvPr/>
        </p:nvSpPr>
        <p:spPr>
          <a:xfrm>
            <a:off x="300738" y="2383160"/>
            <a:ext cx="515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254B89"/>
              </a:buClr>
              <a:buFont typeface="Wingdings" panose="05000000000000000000" pitchFamily="2" charset="2"/>
              <a:buChar char="q"/>
            </a:pPr>
            <a:r>
              <a:rPr lang="es-BO" b="1" dirty="0">
                <a:latin typeface="Arial Black" panose="020B0A04020102020204" pitchFamily="34" charset="0"/>
              </a:rPr>
              <a:t>Menor</a:t>
            </a:r>
            <a:r>
              <a:rPr lang="es-BO" sz="1800" b="1" dirty="0">
                <a:latin typeface="Arial Black" panose="020B0A04020102020204" pitchFamily="34" charset="0"/>
              </a:rPr>
              <a:t> cantidad de entrega </a:t>
            </a:r>
            <a:r>
              <a:rPr lang="es-BO" sz="1800" dirty="0">
                <a:latin typeface="Arial Black" panose="020B0A04020102020204" pitchFamily="34" charset="0"/>
              </a:rPr>
              <a:t>de concentrados de estaño.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xmlns="" id="{2A3F406C-2E07-2EDC-FDA6-2C71B1363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97238"/>
              </p:ext>
            </p:extLst>
          </p:nvPr>
        </p:nvGraphicFramePr>
        <p:xfrm>
          <a:off x="686124" y="3102022"/>
          <a:ext cx="4554617" cy="77179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85202">
                  <a:extLst>
                    <a:ext uri="{9D8B030D-6E8A-4147-A177-3AD203B41FA5}">
                      <a16:colId xmlns:a16="http://schemas.microsoft.com/office/drawing/2014/main" xmlns="" val="1509205253"/>
                    </a:ext>
                  </a:extLst>
                </a:gridCol>
                <a:gridCol w="1039641">
                  <a:extLst>
                    <a:ext uri="{9D8B030D-6E8A-4147-A177-3AD203B41FA5}">
                      <a16:colId xmlns:a16="http://schemas.microsoft.com/office/drawing/2014/main" xmlns="" val="3161222347"/>
                    </a:ext>
                  </a:extLst>
                </a:gridCol>
                <a:gridCol w="1039641">
                  <a:extLst>
                    <a:ext uri="{9D8B030D-6E8A-4147-A177-3AD203B41FA5}">
                      <a16:colId xmlns:a16="http://schemas.microsoft.com/office/drawing/2014/main" xmlns="" val="635463282"/>
                    </a:ext>
                  </a:extLst>
                </a:gridCol>
                <a:gridCol w="990133">
                  <a:extLst>
                    <a:ext uri="{9D8B030D-6E8A-4147-A177-3AD203B41FA5}">
                      <a16:colId xmlns:a16="http://schemas.microsoft.com/office/drawing/2014/main" xmlns="" val="615484015"/>
                    </a:ext>
                  </a:extLst>
                </a:gridCol>
              </a:tblGrid>
              <a:tr h="355666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u="none" strike="noStrike" dirty="0">
                          <a:effectLst/>
                        </a:rPr>
                        <a:t>2023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PROG.</a:t>
                      </a:r>
                      <a:endParaRPr lang="es-BO" sz="1100" b="1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EJEC.</a:t>
                      </a:r>
                      <a:endParaRPr lang="es-BO" sz="1100" b="1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+- DIF</a:t>
                      </a:r>
                      <a:endParaRPr lang="es-BO" sz="1100" b="1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63147876"/>
                  </a:ext>
                </a:extLst>
              </a:tr>
              <a:tr h="416130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u="none" strike="noStrike" dirty="0">
                          <a:effectLst/>
                        </a:rPr>
                        <a:t>TMF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13,219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12,480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-739</a:t>
                      </a:r>
                      <a:endParaRPr lang="es-BO" sz="1400" b="1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80624525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88E5FDC5-9760-493A-B578-271A963F0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690575"/>
              </p:ext>
            </p:extLst>
          </p:nvPr>
        </p:nvGraphicFramePr>
        <p:xfrm>
          <a:off x="214449" y="4080681"/>
          <a:ext cx="6377420" cy="255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86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CC92420-9024-7F4B-A9D3-3B7FE8CEEB56}"/>
              </a:ext>
            </a:extLst>
          </p:cNvPr>
          <p:cNvSpPr/>
          <p:nvPr/>
        </p:nvSpPr>
        <p:spPr>
          <a:xfrm>
            <a:off x="6111609" y="1625274"/>
            <a:ext cx="6000876" cy="586596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>
              <a:solidFill>
                <a:srgbClr val="CBE4F8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51A7544-B117-AA9C-CF26-2F9FE9944836}"/>
              </a:ext>
            </a:extLst>
          </p:cNvPr>
          <p:cNvSpPr/>
          <p:nvPr/>
        </p:nvSpPr>
        <p:spPr>
          <a:xfrm>
            <a:off x="609600" y="3803556"/>
            <a:ext cx="4525998" cy="2679729"/>
          </a:xfrm>
          <a:prstGeom prst="rect">
            <a:avLst/>
          </a:prstGeom>
          <a:solidFill>
            <a:srgbClr val="2B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2B6A57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4BFFB69-EBC1-44B4-13D7-DBF129C7A2F2}"/>
              </a:ext>
            </a:extLst>
          </p:cNvPr>
          <p:cNvSpPr/>
          <p:nvPr/>
        </p:nvSpPr>
        <p:spPr>
          <a:xfrm>
            <a:off x="6249213" y="2828359"/>
            <a:ext cx="5840950" cy="673486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CBE4F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E5BCB-8EEB-9D21-E8AA-A47FA34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81" y="991974"/>
            <a:ext cx="11124419" cy="563784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b="1" dirty="0">
                <a:solidFill>
                  <a:srgbClr val="135944"/>
                </a:solidFill>
                <a:latin typeface="Arial Black" panose="020B0A04020102020204" pitchFamily="34" charset="0"/>
              </a:rPr>
              <a:t>VALOR DE LA VENTA DE ESTAÑO METÁLICO GESTIÓN 2023</a:t>
            </a:r>
            <a:endParaRPr lang="es-BO" sz="2800" b="1" dirty="0">
              <a:solidFill>
                <a:srgbClr val="13594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A37EE6D-6926-A784-D4BD-35F59D1588C9}"/>
              </a:ext>
            </a:extLst>
          </p:cNvPr>
          <p:cNvSpPr txBox="1"/>
          <p:nvPr/>
        </p:nvSpPr>
        <p:spPr>
          <a:xfrm>
            <a:off x="6294783" y="1706232"/>
            <a:ext cx="5632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54B89"/>
              </a:buClr>
            </a:pPr>
            <a:r>
              <a:rPr lang="es-BO" b="1" dirty="0">
                <a:solidFill>
                  <a:srgbClr val="135944"/>
                </a:solidFill>
                <a:latin typeface="Arial Black" panose="020B0A04020102020204" pitchFamily="34" charset="0"/>
              </a:rPr>
              <a:t>PROGRAMADO 2023: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8" y="41617"/>
            <a:ext cx="2342987" cy="7281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4DEEF11-7A0A-EF86-1AA2-79D2149C23E9}"/>
              </a:ext>
            </a:extLst>
          </p:cNvPr>
          <p:cNvSpPr txBox="1"/>
          <p:nvPr/>
        </p:nvSpPr>
        <p:spPr>
          <a:xfrm flipH="1">
            <a:off x="7095306" y="3013025"/>
            <a:ext cx="4239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54B89"/>
              </a:buClr>
            </a:pPr>
            <a:r>
              <a:rPr lang="es-BO" dirty="0">
                <a:solidFill>
                  <a:srgbClr val="2B6A57"/>
                </a:solidFill>
                <a:latin typeface="Arial Black" panose="020B0A04020102020204" pitchFamily="34" charset="0"/>
              </a:rPr>
              <a:t>EJECUTADO  2023: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F80B54D-7967-BCC9-E7AF-BA16DCA56EBD}"/>
              </a:ext>
            </a:extLst>
          </p:cNvPr>
          <p:cNvSpPr txBox="1"/>
          <p:nvPr/>
        </p:nvSpPr>
        <p:spPr>
          <a:xfrm>
            <a:off x="6385918" y="2271072"/>
            <a:ext cx="5658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b="1" dirty="0">
                <a:solidFill>
                  <a:srgbClr val="2B6A57"/>
                </a:solidFill>
                <a:latin typeface="Arial Black" panose="020B0A04020102020204" pitchFamily="34" charset="0"/>
              </a:rPr>
              <a:t>$U$ 248.5 Millones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CF7737F-AF1F-E63E-16FB-171E36DAE36A}"/>
              </a:ext>
            </a:extLst>
          </p:cNvPr>
          <p:cNvSpPr txBox="1"/>
          <p:nvPr/>
        </p:nvSpPr>
        <p:spPr>
          <a:xfrm flipH="1">
            <a:off x="6294781" y="3434224"/>
            <a:ext cx="57498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BO" b="1" dirty="0" smtClean="0">
              <a:solidFill>
                <a:srgbClr val="2B6A57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BO" b="1" dirty="0" smtClean="0">
                <a:solidFill>
                  <a:srgbClr val="2B6A57"/>
                </a:solidFill>
                <a:latin typeface="Arial Black" panose="020B0A04020102020204" pitchFamily="34" charset="0"/>
              </a:rPr>
              <a:t>$</a:t>
            </a:r>
            <a:r>
              <a:rPr lang="es-BO" b="1" dirty="0">
                <a:solidFill>
                  <a:srgbClr val="2B6A57"/>
                </a:solidFill>
                <a:latin typeface="Arial Black" panose="020B0A04020102020204" pitchFamily="34" charset="0"/>
              </a:rPr>
              <a:t>U$ 261.4 </a:t>
            </a:r>
            <a:r>
              <a:rPr lang="es-BO" b="1" dirty="0" smtClean="0">
                <a:solidFill>
                  <a:srgbClr val="2B6A57"/>
                </a:solidFill>
                <a:latin typeface="Arial Black" panose="020B0A04020102020204" pitchFamily="34" charset="0"/>
              </a:rPr>
              <a:t>Millones</a:t>
            </a:r>
          </a:p>
          <a:p>
            <a:endParaRPr lang="es-BO" b="1" dirty="0" smtClean="0">
              <a:solidFill>
                <a:srgbClr val="2B6A57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2B6A57"/>
                </a:solidFill>
                <a:latin typeface="Arial Black" panose="020B0A04020102020204" pitchFamily="34" charset="0"/>
              </a:rPr>
              <a:t>105% de cumplimiento de la meta anual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b="1" dirty="0" smtClean="0">
              <a:solidFill>
                <a:srgbClr val="2B6A57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2B6A57"/>
                </a:solidFill>
                <a:latin typeface="Arial Black" panose="020B0A04020102020204" pitchFamily="34" charset="0"/>
              </a:rPr>
              <a:t>99 de las ventas por exportaciones y 1% por ventas locales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BO" b="1" dirty="0">
              <a:solidFill>
                <a:srgbClr val="2B6A57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5427959-CB27-D082-0187-34314C9C3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2" y="3939264"/>
            <a:ext cx="4019594" cy="2679729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48146"/>
              </p:ext>
            </p:extLst>
          </p:nvPr>
        </p:nvGraphicFramePr>
        <p:xfrm>
          <a:off x="476289" y="1625274"/>
          <a:ext cx="4792620" cy="2081320"/>
        </p:xfrm>
        <a:graphic>
          <a:graphicData uri="http://schemas.openxmlformats.org/drawingml/2006/table">
            <a:tbl>
              <a:tblPr/>
              <a:tblGrid>
                <a:gridCol w="2321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1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03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135944"/>
                          </a:solidFill>
                          <a:effectLst/>
                          <a:latin typeface="Arial Black" panose="020B0A04020102020204" pitchFamily="34" charset="0"/>
                        </a:rPr>
                        <a:t>PRODUCTO</a:t>
                      </a:r>
                      <a:r>
                        <a:rPr lang="es-ES" sz="1600" b="1" i="0" u="none" strike="noStrike" baseline="0" dirty="0">
                          <a:solidFill>
                            <a:srgbClr val="135944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es-BO" sz="1600" b="1" i="0" u="none" strike="noStrike" dirty="0">
                        <a:solidFill>
                          <a:srgbClr val="13594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rgbClr val="135944"/>
                          </a:solidFill>
                          <a:effectLst/>
                          <a:latin typeface="Arial Black" panose="020B0A04020102020204" pitchFamily="34" charset="0"/>
                        </a:rPr>
                        <a:t>VALOR</a:t>
                      </a:r>
                      <a:r>
                        <a:rPr lang="es-BO" sz="1600" b="0" i="0" u="none" strike="noStrike" baseline="0" dirty="0">
                          <a:solidFill>
                            <a:srgbClr val="135944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es-BO" sz="1600" b="0" i="0" u="none" strike="noStrike" baseline="0" dirty="0" smtClean="0">
                        <a:solidFill>
                          <a:srgbClr val="13594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 fontAlgn="b"/>
                      <a:r>
                        <a:rPr lang="es-BO" sz="1600" b="0" i="0" u="none" strike="noStrike" baseline="0" dirty="0" smtClean="0">
                          <a:solidFill>
                            <a:srgbClr val="135944"/>
                          </a:solidFill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es-BO" sz="1600" b="0" i="0" u="none" strike="noStrike" dirty="0" smtClean="0">
                          <a:solidFill>
                            <a:srgbClr val="135944"/>
                          </a:solidFill>
                          <a:effectLst/>
                          <a:latin typeface="Arial Black" panose="020B0A04020102020204" pitchFamily="34" charset="0"/>
                        </a:rPr>
                        <a:t>$</a:t>
                      </a:r>
                      <a:r>
                        <a:rPr lang="es-BO" sz="1600" b="0" i="0" u="none" strike="noStrike" dirty="0">
                          <a:solidFill>
                            <a:srgbClr val="135944"/>
                          </a:solidFill>
                          <a:effectLst/>
                          <a:latin typeface="Arial Black" panose="020B0A04020102020204" pitchFamily="34" charset="0"/>
                        </a:rPr>
                        <a:t>U</a:t>
                      </a:r>
                      <a:r>
                        <a:rPr lang="es-BO" sz="1600" b="0" i="0" u="none" strike="noStrike" dirty="0" smtClean="0">
                          <a:solidFill>
                            <a:srgbClr val="135944"/>
                          </a:solidFill>
                          <a:effectLst/>
                          <a:latin typeface="Arial Black" panose="020B0A04020102020204" pitchFamily="34" charset="0"/>
                        </a:rPr>
                        <a:t>$) </a:t>
                      </a:r>
                      <a:endParaRPr lang="es-BO" sz="1600" b="0" i="0" u="none" strike="noStrike" dirty="0">
                        <a:solidFill>
                          <a:srgbClr val="13594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33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Estaño Metálico</a:t>
                      </a:r>
                      <a:endParaRPr lang="es-BO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260.890.978,00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33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Subproductos</a:t>
                      </a:r>
                      <a:endParaRPr lang="es-BO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480.101,23</a:t>
                      </a:r>
                      <a:endParaRPr lang="es-BO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33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i="0" u="none" strike="noStrike" dirty="0">
                          <a:solidFill>
                            <a:srgbClr val="135944"/>
                          </a:solidFill>
                          <a:effectLst/>
                          <a:latin typeface="Arial Black" panose="020B0A040201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i="0" u="none" strike="noStrike" dirty="0" smtClean="0">
                          <a:solidFill>
                            <a:srgbClr val="135944"/>
                          </a:solidFill>
                          <a:effectLst/>
                          <a:latin typeface="Arial Black" panose="020B0A04020102020204" pitchFamily="34" charset="0"/>
                        </a:rPr>
                        <a:t>261.371.079,23</a:t>
                      </a:r>
                      <a:endParaRPr lang="es-BO" sz="1600" b="1" i="0" u="none" strike="noStrike" dirty="0">
                        <a:solidFill>
                          <a:srgbClr val="135944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6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18B3A8F-56A0-EF2D-899D-FD9CECB08BDC}"/>
              </a:ext>
            </a:extLst>
          </p:cNvPr>
          <p:cNvSpPr/>
          <p:nvPr/>
        </p:nvSpPr>
        <p:spPr>
          <a:xfrm>
            <a:off x="107560" y="3954601"/>
            <a:ext cx="2253441" cy="2875650"/>
          </a:xfrm>
          <a:prstGeom prst="rect">
            <a:avLst/>
          </a:prstGeom>
          <a:solidFill>
            <a:srgbClr val="2B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2B6A57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57904D3-BDF9-E8D1-EF9B-AD160B6DE234}"/>
              </a:ext>
            </a:extLst>
          </p:cNvPr>
          <p:cNvSpPr/>
          <p:nvPr/>
        </p:nvSpPr>
        <p:spPr>
          <a:xfrm>
            <a:off x="3225506" y="3982350"/>
            <a:ext cx="2253441" cy="2875650"/>
          </a:xfrm>
          <a:prstGeom prst="rect">
            <a:avLst/>
          </a:prstGeom>
          <a:solidFill>
            <a:srgbClr val="2B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2B6A57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4BFFB69-EBC1-44B4-13D7-DBF129C7A2F2}"/>
              </a:ext>
            </a:extLst>
          </p:cNvPr>
          <p:cNvSpPr/>
          <p:nvPr/>
        </p:nvSpPr>
        <p:spPr>
          <a:xfrm>
            <a:off x="5381843" y="2416070"/>
            <a:ext cx="6721257" cy="586596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CBE4F8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51A7544-B117-AA9C-CF26-2F9FE9944836}"/>
              </a:ext>
            </a:extLst>
          </p:cNvPr>
          <p:cNvSpPr/>
          <p:nvPr/>
        </p:nvSpPr>
        <p:spPr>
          <a:xfrm>
            <a:off x="1536700" y="1555758"/>
            <a:ext cx="2158999" cy="2720171"/>
          </a:xfrm>
          <a:prstGeom prst="rect">
            <a:avLst/>
          </a:prstGeom>
          <a:solidFill>
            <a:srgbClr val="2B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2B6A57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E5BCB-8EEB-9D21-E8AA-A47FA34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81" y="1004674"/>
            <a:ext cx="9397219" cy="563784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rgbClr val="135944"/>
                </a:solidFill>
                <a:latin typeface="Arial Black" panose="020B0A04020102020204" pitchFamily="34" charset="0"/>
              </a:rPr>
              <a:t>CERTIFICACIONES DE CALIDAD 2023</a:t>
            </a:r>
            <a:endParaRPr lang="es-BO" sz="2800" b="1" dirty="0">
              <a:solidFill>
                <a:srgbClr val="13594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A37EE6D-6926-A784-D4BD-35F59D1588C9}"/>
              </a:ext>
            </a:extLst>
          </p:cNvPr>
          <p:cNvSpPr txBox="1"/>
          <p:nvPr/>
        </p:nvSpPr>
        <p:spPr>
          <a:xfrm>
            <a:off x="5390048" y="2505917"/>
            <a:ext cx="6864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254B89"/>
              </a:buClr>
            </a:pPr>
            <a:r>
              <a:rPr lang="es-BO" sz="1800" b="1" dirty="0">
                <a:solidFill>
                  <a:srgbClr val="135944"/>
                </a:solidFill>
                <a:latin typeface="Arial Black" panose="020B0A04020102020204" pitchFamily="34" charset="0"/>
              </a:rPr>
              <a:t>SE  MANTIENEN 3 CERTIFICADOS ISO 9001:2015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E210456-91D8-CAB3-BD2B-65C384FC466E}"/>
              </a:ext>
            </a:extLst>
          </p:cNvPr>
          <p:cNvSpPr txBox="1"/>
          <p:nvPr/>
        </p:nvSpPr>
        <p:spPr>
          <a:xfrm>
            <a:off x="5574213" y="3278301"/>
            <a:ext cx="6336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254B89"/>
              </a:buClr>
              <a:buFont typeface="Wingdings" panose="05000000000000000000" pitchFamily="2" charset="2"/>
              <a:buChar char="ü"/>
            </a:pPr>
            <a:r>
              <a:rPr lang="es-BO" dirty="0">
                <a:solidFill>
                  <a:schemeClr val="accent6">
                    <a:lumMod val="50000"/>
                  </a:schemeClr>
                </a:solidFill>
              </a:rPr>
              <a:t>SISTEMA DE GESTIÓN DE LA CALIDAD</a:t>
            </a:r>
          </a:p>
          <a:p>
            <a:pPr marL="342900" indent="-342900" algn="just">
              <a:buClr>
                <a:srgbClr val="254B89"/>
              </a:buClr>
              <a:buFont typeface="Wingdings" panose="05000000000000000000" pitchFamily="2" charset="2"/>
              <a:buChar char="ü"/>
            </a:pPr>
            <a:endParaRPr lang="es-BO" dirty="0"/>
          </a:p>
          <a:p>
            <a:pPr marL="742950" lvl="1" indent="-285750" algn="just">
              <a:buClr>
                <a:srgbClr val="254B89"/>
              </a:buClr>
              <a:buFont typeface="Wingdings" panose="05000000000000000000" pitchFamily="2" charset="2"/>
              <a:buChar char="Ø"/>
            </a:pPr>
            <a:r>
              <a:rPr lang="es-BO" dirty="0"/>
              <a:t>Certificación nacional </a:t>
            </a:r>
            <a:r>
              <a:rPr lang="es-BO" b="1" dirty="0" smtClean="0"/>
              <a:t>IBNORCA</a:t>
            </a:r>
          </a:p>
          <a:p>
            <a:pPr lvl="1" algn="just">
              <a:buClr>
                <a:srgbClr val="254B89"/>
              </a:buClr>
            </a:pPr>
            <a:endParaRPr lang="es-BO" b="1" dirty="0" smtClean="0"/>
          </a:p>
          <a:p>
            <a:pPr marL="742950" lvl="1" indent="-285750" algn="just">
              <a:buClr>
                <a:srgbClr val="254B89"/>
              </a:buClr>
              <a:buFont typeface="Wingdings" panose="05000000000000000000" pitchFamily="2" charset="2"/>
              <a:buChar char="Ø"/>
            </a:pPr>
            <a:r>
              <a:rPr lang="es-BO" dirty="0" smtClean="0"/>
              <a:t>Certificación </a:t>
            </a:r>
            <a:r>
              <a:rPr lang="es-BO" dirty="0"/>
              <a:t>internacional </a:t>
            </a:r>
            <a:r>
              <a:rPr lang="es-BO" b="1" dirty="0" smtClean="0"/>
              <a:t>AFNOR</a:t>
            </a:r>
          </a:p>
          <a:p>
            <a:pPr lvl="1" algn="just">
              <a:buClr>
                <a:srgbClr val="254B89"/>
              </a:buClr>
            </a:pPr>
            <a:endParaRPr lang="es-BO" b="1" dirty="0" smtClean="0"/>
          </a:p>
          <a:p>
            <a:pPr marL="742950" lvl="1" indent="-285750" algn="just">
              <a:buClr>
                <a:srgbClr val="254B89"/>
              </a:buClr>
              <a:buFont typeface="Wingdings" panose="05000000000000000000" pitchFamily="2" charset="2"/>
              <a:buChar char="Ø"/>
            </a:pPr>
            <a:r>
              <a:rPr lang="es-BO" dirty="0" smtClean="0"/>
              <a:t>Certificación </a:t>
            </a:r>
            <a:r>
              <a:rPr lang="es-BO" dirty="0"/>
              <a:t>internacional </a:t>
            </a:r>
            <a:r>
              <a:rPr lang="es-BO" b="1" dirty="0"/>
              <a:t>IQNET</a:t>
            </a:r>
          </a:p>
          <a:p>
            <a:endParaRPr lang="es-B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8" y="41617"/>
            <a:ext cx="2342987" cy="7281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938341C-CBDB-6A78-6AB4-A3F79A9427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6" t="4284" r="7107" b="18702"/>
          <a:stretch/>
        </p:blipFill>
        <p:spPr>
          <a:xfrm>
            <a:off x="3325264" y="4045041"/>
            <a:ext cx="2033021" cy="272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6F2E8D-6C9E-D555-FA7F-7EDBD0DE59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/>
          <a:stretch/>
        </p:blipFill>
        <p:spPr>
          <a:xfrm>
            <a:off x="192371" y="4057741"/>
            <a:ext cx="2033021" cy="272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D6E879F-91C2-B9D1-D878-EF9CEED9A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"/>
          <a:stretch/>
        </p:blipFill>
        <p:spPr>
          <a:xfrm>
            <a:off x="1662679" y="1664001"/>
            <a:ext cx="1893321" cy="255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1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18B3A8F-56A0-EF2D-899D-FD9CECB08BDC}"/>
              </a:ext>
            </a:extLst>
          </p:cNvPr>
          <p:cNvSpPr/>
          <p:nvPr/>
        </p:nvSpPr>
        <p:spPr>
          <a:xfrm>
            <a:off x="602334" y="3930312"/>
            <a:ext cx="3410865" cy="2169066"/>
          </a:xfrm>
          <a:prstGeom prst="rect">
            <a:avLst/>
          </a:prstGeom>
          <a:solidFill>
            <a:srgbClr val="2B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2B6A57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4BFFB69-EBC1-44B4-13D7-DBF129C7A2F2}"/>
              </a:ext>
            </a:extLst>
          </p:cNvPr>
          <p:cNvSpPr/>
          <p:nvPr/>
        </p:nvSpPr>
        <p:spPr>
          <a:xfrm>
            <a:off x="4152900" y="1827037"/>
            <a:ext cx="7923375" cy="586596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CBE4F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E5BCB-8EEB-9D21-E8AA-A47FA34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81" y="932608"/>
            <a:ext cx="9397219" cy="563784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rgbClr val="135944"/>
                </a:solidFill>
                <a:latin typeface="Arial Black" panose="020B0A04020102020204" pitchFamily="34" charset="0"/>
              </a:rPr>
              <a:t>CERTIFICACIONES DE CALIDAD 2023</a:t>
            </a:r>
            <a:endParaRPr lang="es-BO" sz="3200" b="1" dirty="0">
              <a:solidFill>
                <a:srgbClr val="13594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A37EE6D-6926-A784-D4BD-35F59D1588C9}"/>
              </a:ext>
            </a:extLst>
          </p:cNvPr>
          <p:cNvSpPr txBox="1"/>
          <p:nvPr/>
        </p:nvSpPr>
        <p:spPr>
          <a:xfrm>
            <a:off x="4152900" y="1851070"/>
            <a:ext cx="7923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254B89"/>
              </a:buClr>
            </a:pPr>
            <a:r>
              <a:rPr lang="es-BO" sz="1800" b="1" dirty="0">
                <a:solidFill>
                  <a:srgbClr val="135944"/>
                </a:solidFill>
                <a:latin typeface="Arial Black" panose="020B0A04020102020204" pitchFamily="34" charset="0"/>
              </a:rPr>
              <a:t>CERTIFICACIÓN DE CALIDAD DEL PRODUCTO MARCA ENAF NB 1101003:2005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E210456-91D8-CAB3-BD2B-65C384FC466E}"/>
              </a:ext>
            </a:extLst>
          </p:cNvPr>
          <p:cNvSpPr txBox="1"/>
          <p:nvPr/>
        </p:nvSpPr>
        <p:spPr>
          <a:xfrm>
            <a:off x="4152900" y="2724804"/>
            <a:ext cx="652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254B89"/>
              </a:buClr>
              <a:buFont typeface="Wingdings" panose="05000000000000000000" pitchFamily="2" charset="2"/>
              <a:buChar char="ü"/>
            </a:pPr>
            <a:r>
              <a:rPr lang="es-BO" dirty="0"/>
              <a:t>Estaño metálico Grado A-1 producido y certificado de acuerdo a </a:t>
            </a:r>
            <a:r>
              <a:rPr lang="es-BO" dirty="0" smtClean="0"/>
              <a:t>normas internacionales </a:t>
            </a:r>
            <a:r>
              <a:rPr lang="es-BO" dirty="0"/>
              <a:t>de </a:t>
            </a:r>
            <a:r>
              <a:rPr lang="es-BO" dirty="0" smtClean="0"/>
              <a:t>calidad</a:t>
            </a:r>
            <a:endParaRPr lang="es-B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8" y="41617"/>
            <a:ext cx="2342987" cy="72811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9B4DF4D-5F30-AF5B-FE5D-00AE89FA3B36}"/>
              </a:ext>
            </a:extLst>
          </p:cNvPr>
          <p:cNvSpPr/>
          <p:nvPr/>
        </p:nvSpPr>
        <p:spPr>
          <a:xfrm>
            <a:off x="4161065" y="3996225"/>
            <a:ext cx="7923375" cy="586596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CBE4F8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8C817B3-A291-7EB8-E2AD-9052126C0A9B}"/>
              </a:ext>
            </a:extLst>
          </p:cNvPr>
          <p:cNvSpPr txBox="1"/>
          <p:nvPr/>
        </p:nvSpPr>
        <p:spPr>
          <a:xfrm>
            <a:off x="4152900" y="4733270"/>
            <a:ext cx="7915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254B89"/>
              </a:buClr>
              <a:buFont typeface="Wingdings" panose="05000000000000000000" pitchFamily="2" charset="2"/>
              <a:buChar char="ü"/>
            </a:pPr>
            <a:r>
              <a:rPr lang="es-ES" dirty="0"/>
              <a:t>El Programa Iniciativa  de Minerales Responsable  (</a:t>
            </a:r>
            <a:r>
              <a:rPr lang="es-ES" dirty="0" smtClean="0"/>
              <a:t>RMI) </a:t>
            </a:r>
            <a:r>
              <a:rPr lang="es-ES" dirty="0"/>
              <a:t>acredita la compra responsable de concentrados de estaño y confirma que nuestra cadena de suministro esta libre de trabajo infantil, explotación de mujeres y de financiamiento proveniente de actividades ilegales .</a:t>
            </a:r>
            <a:endParaRPr lang="es-B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BE806B4-B438-14F8-2E8C-0C7FC2461CE0}"/>
              </a:ext>
            </a:extLst>
          </p:cNvPr>
          <p:cNvSpPr txBox="1"/>
          <p:nvPr/>
        </p:nvSpPr>
        <p:spPr>
          <a:xfrm>
            <a:off x="4161066" y="3942130"/>
            <a:ext cx="79233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254B89"/>
              </a:buClr>
            </a:pPr>
            <a:r>
              <a:rPr lang="es-BO" sz="1800" b="1" dirty="0">
                <a:solidFill>
                  <a:srgbClr val="135944"/>
                </a:solidFill>
                <a:latin typeface="Arial Black" panose="020B0A04020102020204" pitchFamily="34" charset="0"/>
              </a:rPr>
              <a:t>CERTIFICACIÓN CON EL PROGRAMA (RMI) INICIATIVA RESPONSABLE DE MINERALES</a:t>
            </a:r>
          </a:p>
          <a:p>
            <a:pPr algn="l">
              <a:buClr>
                <a:srgbClr val="254B89"/>
              </a:buClr>
            </a:pPr>
            <a:r>
              <a:rPr lang="es-BO" sz="1800" b="1" dirty="0">
                <a:solidFill>
                  <a:srgbClr val="2B6A57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D7D8A9AA-9DF2-4AFC-78F3-8C8ED04CB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046" y="2496923"/>
            <a:ext cx="1121566" cy="1102094"/>
          </a:xfrm>
          <a:prstGeom prst="ellipse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C0B4497-3919-5D03-2BDD-A168F28F3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34" y="3996725"/>
            <a:ext cx="3048264" cy="20362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0" y="1465473"/>
            <a:ext cx="3499339" cy="232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1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18B3A8F-56A0-EF2D-899D-FD9CECB08BDC}"/>
              </a:ext>
            </a:extLst>
          </p:cNvPr>
          <p:cNvSpPr/>
          <p:nvPr/>
        </p:nvSpPr>
        <p:spPr>
          <a:xfrm>
            <a:off x="5591522" y="1842449"/>
            <a:ext cx="6484753" cy="4073798"/>
          </a:xfrm>
          <a:prstGeom prst="rect">
            <a:avLst/>
          </a:prstGeom>
          <a:solidFill>
            <a:srgbClr val="2B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2B6A57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4BFFB69-EBC1-44B4-13D7-DBF129C7A2F2}"/>
              </a:ext>
            </a:extLst>
          </p:cNvPr>
          <p:cNvSpPr/>
          <p:nvPr/>
        </p:nvSpPr>
        <p:spPr>
          <a:xfrm>
            <a:off x="422031" y="1659344"/>
            <a:ext cx="4650153" cy="2482810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EJECUCIÓN  PRESUPUESTARIA  DE  RECURSOS </a:t>
            </a:r>
          </a:p>
          <a:p>
            <a:pPr algn="ctr"/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Bs. 1,931,543,074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de ejecución presupuestaria </a:t>
            </a:r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de la EMV se obtienen de la ventas al extranjero (exportación) y ventas nacionales de Estaño Metálico Grado A-1 y de subproductos</a:t>
            </a:r>
            <a:endParaRPr lang="es-BO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E5BCB-8EEB-9D21-E8AA-A47FA34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81" y="932608"/>
            <a:ext cx="9397219" cy="563784"/>
          </a:xfrm>
        </p:spPr>
        <p:txBody>
          <a:bodyPr>
            <a:normAutofit/>
          </a:bodyPr>
          <a:lstStyle/>
          <a:p>
            <a:pPr algn="l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EJECUCIÓN PRESUPUESTARIA (Bs.)</a:t>
            </a:r>
            <a:endParaRPr lang="es-BO" sz="28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8" y="41617"/>
            <a:ext cx="2342987" cy="72811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9B4DF4D-5F30-AF5B-FE5D-00AE89FA3B36}"/>
              </a:ext>
            </a:extLst>
          </p:cNvPr>
          <p:cNvSpPr/>
          <p:nvPr/>
        </p:nvSpPr>
        <p:spPr>
          <a:xfrm>
            <a:off x="474900" y="4384431"/>
            <a:ext cx="4597285" cy="1199623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E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JECUCIÓN  PRESUPUESTARIA  DE  GASTOS </a:t>
            </a:r>
          </a:p>
          <a:p>
            <a:pPr algn="ctr"/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Bs. 2,001,818,137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67</a:t>
            </a:r>
            <a:r>
              <a: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de ejecución </a:t>
            </a: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presupuestaria</a:t>
            </a:r>
            <a:endParaRPr lang="es-BO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D96C69D-603D-8EE5-0A02-ACE44832C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232" y="1842449"/>
            <a:ext cx="5985320" cy="39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4BFFB69-EBC1-44B4-13D7-DBF129C7A2F2}"/>
              </a:ext>
            </a:extLst>
          </p:cNvPr>
          <p:cNvSpPr/>
          <p:nvPr/>
        </p:nvSpPr>
        <p:spPr>
          <a:xfrm>
            <a:off x="6187619" y="5632094"/>
            <a:ext cx="6004381" cy="586596"/>
          </a:xfrm>
          <a:prstGeom prst="rect">
            <a:avLst/>
          </a:prstGeom>
          <a:solidFill>
            <a:srgbClr val="AAC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rgbClr val="CBE4F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E5BCB-8EEB-9D21-E8AA-A47FA34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81" y="932608"/>
            <a:ext cx="10793115" cy="563784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rgbClr val="2B6A57"/>
                </a:solidFill>
                <a:latin typeface="Arial Black" panose="020B0A04020102020204" pitchFamily="34" charset="0"/>
              </a:rPr>
              <a:t>PROGRAMA ANUAL DE CONTRATACIONES  2023</a:t>
            </a:r>
            <a:endParaRPr lang="es-BO" sz="2800" b="1" dirty="0">
              <a:solidFill>
                <a:srgbClr val="2B6A57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8" y="41617"/>
            <a:ext cx="2342987" cy="72811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83767"/>
              </p:ext>
            </p:extLst>
          </p:nvPr>
        </p:nvGraphicFramePr>
        <p:xfrm>
          <a:off x="122830" y="1441160"/>
          <a:ext cx="5488923" cy="2585085"/>
        </p:xfrm>
        <a:graphic>
          <a:graphicData uri="http://schemas.openxmlformats.org/drawingml/2006/table">
            <a:tbl>
              <a:tblPr/>
              <a:tblGrid>
                <a:gridCol w="2887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9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136">
                <a:tc gridSpan="3">
                  <a:txBody>
                    <a:bodyPr/>
                    <a:lstStyle/>
                    <a:p>
                      <a:pPr algn="ctr" fontAlgn="b"/>
                      <a:endParaRPr lang="es-BO" sz="1400" b="1" i="0" u="none" strike="noStrike" dirty="0">
                        <a:solidFill>
                          <a:srgbClr val="375623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056">
                <a:tc>
                  <a:txBody>
                    <a:bodyPr/>
                    <a:lstStyle/>
                    <a:p>
                      <a:pPr algn="l" fontAlgn="b"/>
                      <a:endParaRPr lang="es-BO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696"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b="1" i="0" u="none" strike="noStrike" dirty="0">
                          <a:solidFill>
                            <a:srgbClr val="135944"/>
                          </a:solidFill>
                          <a:effectLst/>
                          <a:latin typeface="Arial Black"/>
                        </a:rPr>
                        <a:t>Modalidad de Contratación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b="1" i="0" u="none" strike="noStrike" dirty="0">
                          <a:solidFill>
                            <a:srgbClr val="135944"/>
                          </a:solidFill>
                          <a:effectLst/>
                          <a:latin typeface="Arial Black"/>
                        </a:rPr>
                        <a:t>Procesos de Contratación Ejecutados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b="1" i="0" u="none" strike="noStrike" dirty="0">
                          <a:solidFill>
                            <a:srgbClr val="135944"/>
                          </a:solidFill>
                          <a:effectLst/>
                          <a:latin typeface="Arial Black"/>
                        </a:rPr>
                        <a:t>Precio Referencial (Bs.)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136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Contratación Menor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985.260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Apoyo </a:t>
                      </a:r>
                      <a:r>
                        <a:rPr lang="es-E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Nal</a:t>
                      </a:r>
                      <a:r>
                        <a:rPr lang="es-E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. a la Producción y Empleo (ANPE)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11.684.584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136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Licitación Pública </a:t>
                      </a:r>
                      <a:r>
                        <a:rPr lang="es-BO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Nal</a:t>
                      </a:r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110.842.406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136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Contratación Directa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38.500.622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136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Otras Modalidades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/>
                        </a:rPr>
                        <a:t>250.540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13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135944"/>
                          </a:solidFill>
                          <a:effectLst/>
                          <a:latin typeface="Arial Black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135944"/>
                          </a:solidFill>
                          <a:effectLst/>
                          <a:latin typeface="Arial Black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b="1" i="0" u="none" strike="noStrike" dirty="0">
                          <a:solidFill>
                            <a:srgbClr val="135944"/>
                          </a:solidFill>
                          <a:effectLst/>
                          <a:latin typeface="Arial Black"/>
                        </a:rPr>
                        <a:t>162.263.412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00BB6D7C-D8BB-E924-35D1-84C13B00E4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374993"/>
              </p:ext>
            </p:extLst>
          </p:nvPr>
        </p:nvGraphicFramePr>
        <p:xfrm>
          <a:off x="6307294" y="1587362"/>
          <a:ext cx="4621117" cy="379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23619214-5B4A-24A5-3AAF-4741A32C8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496255"/>
              </p:ext>
            </p:extLst>
          </p:nvPr>
        </p:nvGraphicFramePr>
        <p:xfrm>
          <a:off x="5677469" y="1501255"/>
          <a:ext cx="6514531" cy="402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17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651</Words>
  <Application>Microsoft Office PowerPoint</Application>
  <PresentationFormat>Personalizado</PresentationFormat>
  <Paragraphs>117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Presentación de PowerPoint</vt:lpstr>
      <vt:lpstr>EMPRESA METALÚRGICA VINTO   Ing. Teodocio Ayllón Quispe GERENTE GENERAL</vt:lpstr>
      <vt:lpstr>PRODUCCIÓN 2023</vt:lpstr>
      <vt:lpstr>FACTORES QUE INCIDIERON EN  LA PRODUCCIÓN 2023</vt:lpstr>
      <vt:lpstr>VALOR DE LA VENTA DE ESTAÑO METÁLICO GESTIÓN 2023</vt:lpstr>
      <vt:lpstr>CERTIFICACIONES DE CALIDAD 2023</vt:lpstr>
      <vt:lpstr>CERTIFICACIONES DE CALIDAD 2023</vt:lpstr>
      <vt:lpstr>EJECUCIÓN PRESUPUESTARIA (Bs.)</vt:lpstr>
      <vt:lpstr>PROGRAMA ANUAL DE CONTRATACIONES  2023</vt:lpstr>
      <vt:lpstr>DESBUROCRATIZACION Y AUTOMATIZACION </vt:lpstr>
      <vt:lpstr>PROYECTO PLANTA REFINADORA DE ZINC -ORURO</vt:lpstr>
      <vt:lpstr>APORTE A POLÍTICAS SOCIALES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Betsa;MARCELO VARGAS</dc:creator>
  <cp:lastModifiedBy>Usuario</cp:lastModifiedBy>
  <cp:revision>98</cp:revision>
  <cp:lastPrinted>2024-01-11T21:07:51Z</cp:lastPrinted>
  <dcterms:created xsi:type="dcterms:W3CDTF">2022-12-20T20:33:29Z</dcterms:created>
  <dcterms:modified xsi:type="dcterms:W3CDTF">2024-02-09T14:37:24Z</dcterms:modified>
</cp:coreProperties>
</file>