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66" r:id="rId4"/>
    <p:sldId id="262" r:id="rId5"/>
    <p:sldId id="267" r:id="rId6"/>
    <p:sldId id="268" r:id="rId7"/>
    <p:sldId id="269" r:id="rId8"/>
    <p:sldId id="274" r:id="rId9"/>
    <p:sldId id="271" r:id="rId10"/>
    <p:sldId id="272" r:id="rId11"/>
    <p:sldId id="273" r:id="rId12"/>
    <p:sldId id="275" r:id="rId13"/>
  </p:sldIdLst>
  <p:sldSz cx="12192000" cy="6858000"/>
  <p:notesSz cx="6888163" cy="10017125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4F8"/>
    <a:srgbClr val="254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1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2023\INFORMES%202023\RENDICION%20DE%20CUENTAS\090-OP-IT-2023-INF%20REND%20CU%20INI%202023\090-2023-apuntes%20excel%20rendicion%20de%20cuent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2023\INFORMES%202023\RENDICION%20DE%20CUENTAS\090-OP-IT-2023-INF%20REND%20CU%20INI%202023\090-2023-apuntes%20excel%20rendicion%20de%20cuent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I:\2023\INFORMES%202023\RENDICION%20DE%20CUENTAS\090-OP-IT-2023-INF%20REND%20CU%20INI%202023\090-2023-apuntes%20excel%20rendicion%20de%20cuent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I:\2023\INFORMES%202023\RENDICION%20DE%20CUENTAS\090-OP-IT-2023-INF%20REND%20CU%20INI%202023\090-2023-apuntes%20excel%20rendicion%20de%20cuenta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B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Hoja4!$B$1:$B$3</c:f>
              <c:strCache>
                <c:ptCount val="3"/>
                <c:pt idx="0">
                  <c:v>PROGRAMACIÓN POA 2023</c:v>
                </c:pt>
                <c:pt idx="1">
                  <c:v>TMF</c:v>
                </c:pt>
                <c:pt idx="2">
                  <c:v>(Toneladas Métricas Finas)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bg1"/>
              </a:solidFill>
              <a:ln w="9525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Lbls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Hoja4!$A$4:$A$15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Hoja4!$B$4:$B$15</c:f>
              <c:numCache>
                <c:formatCode>General</c:formatCode>
                <c:ptCount val="12"/>
                <c:pt idx="0">
                  <c:v>996</c:v>
                </c:pt>
                <c:pt idx="1">
                  <c:v>888</c:v>
                </c:pt>
                <c:pt idx="2">
                  <c:v>994</c:v>
                </c:pt>
                <c:pt idx="3">
                  <c:v>948</c:v>
                </c:pt>
                <c:pt idx="4">
                  <c:v>704</c:v>
                </c:pt>
                <c:pt idx="5">
                  <c:v>963</c:v>
                </c:pt>
                <c:pt idx="6" formatCode="#,##0">
                  <c:v>1183</c:v>
                </c:pt>
                <c:pt idx="7" formatCode="#,##0">
                  <c:v>1096</c:v>
                </c:pt>
                <c:pt idx="8" formatCode="#,##0">
                  <c:v>1131</c:v>
                </c:pt>
                <c:pt idx="9" formatCode="#,##0">
                  <c:v>1144</c:v>
                </c:pt>
                <c:pt idx="10" formatCode="#,##0">
                  <c:v>1124</c:v>
                </c:pt>
                <c:pt idx="11" formatCode="#,##0">
                  <c:v>1110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CB-45D8-B3D8-64A162941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969800"/>
        <c:axId val="390971112"/>
      </c:lineChart>
      <c:catAx>
        <c:axId val="390969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BO"/>
          </a:p>
        </c:txPr>
        <c:crossAx val="390971112"/>
        <c:crosses val="autoZero"/>
        <c:auto val="1"/>
        <c:lblAlgn val="ctr"/>
        <c:lblOffset val="100"/>
        <c:noMultiLvlLbl val="0"/>
      </c:catAx>
      <c:valAx>
        <c:axId val="390971112"/>
        <c:scaling>
          <c:orientation val="minMax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BO"/>
          </a:p>
        </c:txPr>
        <c:crossAx val="390969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C44-447D-9DB4-376EB3FA103A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C44-447D-9DB4-376EB3FA103A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C44-447D-9DB4-376EB3FA103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44-447D-9DB4-376EB3FA103A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C44-447D-9DB4-376EB3FA103A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44-447D-9DB4-376EB3FA103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C44-447D-9DB4-376EB3FA10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Hoja1!$C$4:$C$11</c:f>
              <c:strCache>
                <c:ptCount val="8"/>
                <c:pt idx="0">
                  <c:v>Activos Reales</c:v>
                </c:pt>
                <c:pt idx="1">
                  <c:v>Activos Financieros</c:v>
                </c:pt>
                <c:pt idx="2">
                  <c:v>Impuestos, Regalías Y Tasas</c:v>
                </c:pt>
                <c:pt idx="3">
                  <c:v>Servicios No Personales</c:v>
                </c:pt>
                <c:pt idx="4">
                  <c:v>Servicios Personales</c:v>
                </c:pt>
                <c:pt idx="5">
                  <c:v>Otros Gastos</c:v>
                </c:pt>
                <c:pt idx="6">
                  <c:v>Servicio De La Deuda Pública Y Disminución De Otros Pasivos</c:v>
                </c:pt>
                <c:pt idx="7">
                  <c:v>Materiales Y Suministros</c:v>
                </c:pt>
              </c:strCache>
            </c:strRef>
          </c:cat>
          <c:val>
            <c:numRef>
              <c:f>Hoja1!$E$4:$E$11</c:f>
              <c:numCache>
                <c:formatCode>_-[$$-340A]\ * #,##0.00_-;\-[$$-340A]\ * #,##0.00_-;_-[$$-340A]\ * "-"??_-;_-@_-</c:formatCode>
                <c:ptCount val="8"/>
                <c:pt idx="0">
                  <c:v>3151372.8448275863</c:v>
                </c:pt>
                <c:pt idx="1">
                  <c:v>6185850.2873563217</c:v>
                </c:pt>
                <c:pt idx="2">
                  <c:v>6214180.8908045981</c:v>
                </c:pt>
                <c:pt idx="3">
                  <c:v>8036331.7528735632</c:v>
                </c:pt>
                <c:pt idx="4">
                  <c:v>15056151.005747126</c:v>
                </c:pt>
                <c:pt idx="5">
                  <c:v>21749711.781609196</c:v>
                </c:pt>
                <c:pt idx="6">
                  <c:v>126026522.4137931</c:v>
                </c:pt>
                <c:pt idx="7">
                  <c:v>205337684.48275861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44-447D-9DB4-376EB3FA1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613384992"/>
        <c:axId val="613385648"/>
      </c:barChart>
      <c:catAx>
        <c:axId val="613384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BO"/>
          </a:p>
        </c:txPr>
        <c:crossAx val="613385648"/>
        <c:crosses val="autoZero"/>
        <c:auto val="1"/>
        <c:lblAlgn val="ctr"/>
        <c:lblOffset val="100"/>
        <c:noMultiLvlLbl val="0"/>
      </c:catAx>
      <c:valAx>
        <c:axId val="61338564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[$$-340A]\ * #,##0.00_-;\-[$$-340A]\ * #,##0.00_-;_-[$$-340A]\ * &quot;-&quot;??_-;_-@_-" sourceLinked="1"/>
        <c:majorTickMark val="none"/>
        <c:minorTickMark val="none"/>
        <c:tickLblPos val="nextTo"/>
        <c:crossAx val="61338499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B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Hoja3!$D$6</c:f>
              <c:strCache>
                <c:ptCount val="1"/>
                <c:pt idx="0">
                  <c:v>NRO. DE PROCESOS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Hoja3!$C$7:$C$10</c:f>
              <c:strCache>
                <c:ptCount val="4"/>
                <c:pt idx="0">
                  <c:v>A.N.P.E.</c:v>
                </c:pt>
                <c:pt idx="1">
                  <c:v>Contratacion Menor</c:v>
                </c:pt>
                <c:pt idx="2">
                  <c:v>Licitación Pública (LP)</c:v>
                </c:pt>
                <c:pt idx="3">
                  <c:v>Contratación Directa (CD)</c:v>
                </c:pt>
              </c:strCache>
            </c:strRef>
          </c:cat>
          <c:val>
            <c:numRef>
              <c:f>Hoja3!$D$7:$D$10</c:f>
              <c:numCache>
                <c:formatCode>General</c:formatCode>
                <c:ptCount val="4"/>
                <c:pt idx="0">
                  <c:v>63</c:v>
                </c:pt>
                <c:pt idx="1">
                  <c:v>48</c:v>
                </c:pt>
                <c:pt idx="2">
                  <c:v>16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6F-4520-A98C-0B3F3B0E4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5605208"/>
        <c:axId val="565606520"/>
      </c:barChart>
      <c:catAx>
        <c:axId val="565605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BO"/>
          </a:p>
        </c:txPr>
        <c:crossAx val="565606520"/>
        <c:crosses val="autoZero"/>
        <c:auto val="1"/>
        <c:lblAlgn val="ctr"/>
        <c:lblOffset val="100"/>
        <c:noMultiLvlLbl val="0"/>
      </c:catAx>
      <c:valAx>
        <c:axId val="565606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BO"/>
          </a:p>
        </c:txPr>
        <c:crossAx val="565605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B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BO"/>
        </a:p>
      </c:txPr>
    </c:title>
    <c:autoTitleDeleted val="0"/>
    <c:plotArea>
      <c:layout>
        <c:manualLayout>
          <c:layoutTarget val="inner"/>
          <c:xMode val="edge"/>
          <c:yMode val="edge"/>
          <c:x val="0.29247047244094487"/>
          <c:y val="0.1455996017739162"/>
          <c:w val="0.51661926825162785"/>
          <c:h val="0.83263616052104683"/>
        </c:manualLayout>
      </c:layout>
      <c:pieChart>
        <c:varyColors val="1"/>
        <c:ser>
          <c:idx val="0"/>
          <c:order val="0"/>
          <c:tx>
            <c:strRef>
              <c:f>Hoja3!$E$6</c:f>
              <c:strCache>
                <c:ptCount val="1"/>
                <c:pt idx="0">
                  <c:v>IMPORTE PRESUPUESTADO (Bs.)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AD-43FB-BB35-3309372EAE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AD-43FB-BB35-3309372EAE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AD-43FB-BB35-3309372EAE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FAD-43FB-BB35-3309372EAE3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1664560282082"/>
                      <c:h val="0.182963459408596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FAD-43FB-BB35-3309372EAE36}"/>
                </c:ext>
              </c:extLst>
            </c:dLbl>
            <c:dLbl>
              <c:idx val="1"/>
              <c:layout>
                <c:manualLayout>
                  <c:x val="8.2371446731109355E-2"/>
                  <c:y val="0.197166102376387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AD-43FB-BB35-3309372EAE3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FAD-43FB-BB35-3309372EAE36}"/>
                </c:ext>
              </c:extLst>
            </c:dLbl>
            <c:dLbl>
              <c:idx val="3"/>
              <c:layout>
                <c:manualLayout>
                  <c:x val="-0.15851818824041486"/>
                  <c:y val="0.163748118922762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4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AD-43FB-BB35-3309372EA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Hoja3!$C$7:$C$10</c:f>
              <c:strCache>
                <c:ptCount val="4"/>
                <c:pt idx="0">
                  <c:v>A.N.P.E.</c:v>
                </c:pt>
                <c:pt idx="1">
                  <c:v>Contratacion Menor</c:v>
                </c:pt>
                <c:pt idx="2">
                  <c:v>Licitación Pública (LP)</c:v>
                </c:pt>
                <c:pt idx="3">
                  <c:v>Contratación Directa (CD)</c:v>
                </c:pt>
              </c:strCache>
            </c:strRef>
          </c:cat>
          <c:val>
            <c:numRef>
              <c:f>Hoja3!$E$7:$E$10</c:f>
              <c:numCache>
                <c:formatCode>#,##0</c:formatCode>
                <c:ptCount val="4"/>
                <c:pt idx="0">
                  <c:v>13659762</c:v>
                </c:pt>
                <c:pt idx="1">
                  <c:v>2423704</c:v>
                </c:pt>
                <c:pt idx="2">
                  <c:v>96826830</c:v>
                </c:pt>
                <c:pt idx="3">
                  <c:v>23225289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AD-43FB-BB35-3309372EA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E509416-6FC4-DDFB-DCB1-E9E6B3E400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59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es-B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19A662-EF3B-BC22-F414-784B04D4E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59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endParaRPr lang="es-B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9EF631-3A40-6753-1BC1-32CEF43A9F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4531"/>
            <a:ext cx="2984871" cy="50259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es-B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7C88E5F-1176-ED73-07D9-B8397DB3E4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4531"/>
            <a:ext cx="2984871" cy="50259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0779FDA7-3066-4A34-884B-24D20DCE753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5079448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59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59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endParaRPr lang="es-B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2538"/>
            <a:ext cx="6005513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es-B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817" y="4820741"/>
            <a:ext cx="5510530" cy="3944243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4531"/>
            <a:ext cx="2984871" cy="50259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4531"/>
            <a:ext cx="2984871" cy="50259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4EB68DE9-9E33-4AE0-B7B1-4CF90E16419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1631428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3703E-C28A-07C4-7866-E04A88920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E88455-7FBF-DD9C-94E0-F82C6FD01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B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30F59E-41D9-B037-4068-5BF591F36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547B4A-9697-CE03-39DB-CA25B18B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46A52-500C-ADE8-5368-78C7F12F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7427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A4BD4-749B-9199-6547-961F1621F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91FD9E-989F-254E-0DB8-912FA379A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DE92E6-F433-F16B-A323-2EE134ED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8318E8-F8AC-28C9-304F-3C1C2E2F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54EEBA-CAEA-CB51-5851-D21786A6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5260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4A0719-0374-5806-D79E-42D4F2D1D7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18DD70-5E87-E53C-D2EA-169C1D8A3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B68AED-9CAF-D63C-3E9A-BCD0AF206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8F10D-3F44-9734-1B7C-D943782C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FF52AA-FE2B-8BDF-06B8-6E5940DC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3760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C03DE-E772-D17A-A1E7-32B68A12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5E6C81-BBCC-F6AC-1A88-4F30A3C9F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1C0536-EC9B-AAF6-FE48-ECB1B062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FB3E4-26CE-33E4-7DE4-333D7B6B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813D9C-BC22-5806-09DA-AB62A32A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35727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F2206-4F66-E770-CFE1-F5F75227C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C0971D-00A7-5A1F-5A12-CBCFFB76E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A2C579-FFED-22A8-696F-AD14B2911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A94A8-E030-DFB0-4176-3603F42C8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D19BD2-F57B-4E5D-D02F-7DE51695F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60718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9D0B7-956A-7722-D26F-A8E580770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3E6BD0-7894-101C-EA6E-E0137111F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A970A7-B1DE-EFF1-8238-E0FD31403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8C7C9D-FA7E-A90B-9058-43012B6A8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7A0712-E24B-94E3-873C-C34BB4EF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FFA188-0684-DA5C-657D-C792A258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2244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2A909-5E45-2777-D120-94F76BCCB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32BFC6-B8F3-5621-F3BF-754C3EF7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24181E-A339-AC2E-8CB0-F582FA4E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D48A9B-E023-72CD-AF57-E12A61673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8E82BD9-0B2A-67B1-BC77-43893C93F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FD68435-905A-667F-7FA1-4B19B669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D5A6DFA-C964-FDAF-44F2-35F3706CE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A156E1-E472-F8E4-7093-890E406C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5930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E0EB5-CB83-17AA-53F0-04618D27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63EF3C-47AF-0911-0251-6D0A91509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76F1F1-477B-4DE7-3282-7426A64A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2532B5-5B5A-59D9-CF0F-55FEF8B2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93906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CD9105-5A9E-AADB-7F3B-E6D96533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A5E30D-E3E1-9DCC-6544-36575524C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736CAF-D6AB-52D7-F4E1-73CA4DA5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460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30DDE4-0194-6F4B-D835-CCBFBFBC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2C40C-3981-8E3B-AF75-690731C13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8ECDE7-53FA-B23C-5732-3217608DC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B479F5-B94E-3A74-6F2C-6E368496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3D3968-EB18-A905-73BB-5F45AA6A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675C9B-21DE-9FB8-86BC-ED4CE5E4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59779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C5A39-1C27-527F-D425-7BAF0645D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15BA30-FCE2-03A9-18C0-5D594FCB9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837B80-F4F0-18E7-E388-7C87F8BD0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70EAA4-9AEE-BF47-E6FB-E4282829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4B20F-BD6B-4CB6-AE24-95F10EF9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FEEB80-84EC-696F-48FA-07E41EC1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9276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72EE8B-F817-0C79-2AA2-FD51DAA5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B75EA1-38C8-4E9A-7D01-B1965F502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BC8260-CB52-3357-04AF-8862569F1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BF9E-2B77-407B-8A93-6D4550C00414}" type="datetimeFigureOut">
              <a:rPr lang="es-BO" smtClean="0"/>
              <a:t>29/03/2023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3A87B7-1050-312C-2556-711455AD5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1E3295-5E31-F386-227E-BB98B3A7F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E82C-9B64-4201-B1F5-63E656F9874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6530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592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A4DD663-E5FC-B1F4-A2B1-1949CA63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810" y="88997"/>
            <a:ext cx="2190198" cy="683068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47314E5-D078-0198-5B39-D84A99B8B0C2}"/>
              </a:ext>
            </a:extLst>
          </p:cNvPr>
          <p:cNvSpPr txBox="1">
            <a:spLocks/>
          </p:cNvSpPr>
          <p:nvPr/>
        </p:nvSpPr>
        <p:spPr>
          <a:xfrm>
            <a:off x="457981" y="826128"/>
            <a:ext cx="11734019" cy="563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254B89"/>
                </a:solidFill>
                <a:latin typeface="Arial Black" panose="020B0A04020102020204" pitchFamily="34" charset="0"/>
              </a:rPr>
              <a:t>CAPACITACIONES LABORALES EMV 2023</a:t>
            </a:r>
            <a:endParaRPr lang="es-BO" sz="3200" b="1" dirty="0">
              <a:solidFill>
                <a:srgbClr val="254B89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6C18452-6336-DF89-05B4-5060683C405A}"/>
              </a:ext>
            </a:extLst>
          </p:cNvPr>
          <p:cNvSpPr/>
          <p:nvPr/>
        </p:nvSpPr>
        <p:spPr>
          <a:xfrm>
            <a:off x="0" y="1287219"/>
            <a:ext cx="12191998" cy="737524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TOTAL CAPACITACIONES DESTINADAS AL PERSONAL DE LA EMV: 111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D0C82DD-4930-63FE-FFD2-9C1914B90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600350"/>
              </p:ext>
            </p:extLst>
          </p:nvPr>
        </p:nvGraphicFramePr>
        <p:xfrm>
          <a:off x="-1" y="2078510"/>
          <a:ext cx="12191999" cy="3231541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220687">
                  <a:extLst>
                    <a:ext uri="{9D8B030D-6E8A-4147-A177-3AD203B41FA5}">
                      <a16:colId xmlns:a16="http://schemas.microsoft.com/office/drawing/2014/main" val="2734237983"/>
                    </a:ext>
                  </a:extLst>
                </a:gridCol>
                <a:gridCol w="966651">
                  <a:extLst>
                    <a:ext uri="{9D8B030D-6E8A-4147-A177-3AD203B41FA5}">
                      <a16:colId xmlns:a16="http://schemas.microsoft.com/office/drawing/2014/main" val="2123909854"/>
                    </a:ext>
                  </a:extLst>
                </a:gridCol>
                <a:gridCol w="9004661">
                  <a:extLst>
                    <a:ext uri="{9D8B030D-6E8A-4147-A177-3AD203B41FA5}">
                      <a16:colId xmlns:a16="http://schemas.microsoft.com/office/drawing/2014/main" val="4160151289"/>
                    </a:ext>
                  </a:extLst>
                </a:gridCol>
              </a:tblGrid>
              <a:tr h="294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BO" sz="1800" dirty="0">
                          <a:effectLst/>
                        </a:rPr>
                        <a:t>UNIDAD</a:t>
                      </a:r>
                      <a:endParaRPr lang="es-B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BO" sz="1800">
                          <a:effectLst/>
                        </a:rPr>
                        <a:t>CANT</a:t>
                      </a:r>
                      <a:endParaRPr lang="es-B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BO" sz="1800" dirty="0">
                          <a:effectLst/>
                        </a:rPr>
                        <a:t>OBSERVACIÓN</a:t>
                      </a:r>
                      <a:endParaRPr lang="es-B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415002"/>
                  </a:ext>
                </a:extLst>
              </a:tr>
              <a:tr h="616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BO" sz="1800" dirty="0">
                          <a:effectLst/>
                        </a:rPr>
                        <a:t>Recursos Humanos</a:t>
                      </a:r>
                      <a:endParaRPr lang="es-B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BO" sz="2000" dirty="0">
                          <a:effectLst/>
                        </a:rPr>
                        <a:t>5</a:t>
                      </a:r>
                      <a:endParaRPr lang="es-B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BO" sz="1800" dirty="0">
                          <a:effectLst/>
                        </a:rPr>
                        <a:t>Ley 1178, políticas publicas, capacitación técnica, mejora de habilidades y conocimientos del personal de la EMV</a:t>
                      </a:r>
                      <a:endParaRPr lang="es-B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981181"/>
                  </a:ext>
                </a:extLst>
              </a:tr>
              <a:tr h="3273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BO" sz="1800" dirty="0">
                          <a:effectLst/>
                        </a:rPr>
                        <a:t>Gestión Operativa-productiva</a:t>
                      </a:r>
                      <a:endParaRPr lang="es-BO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>
                          <a:effectLst/>
                        </a:rPr>
                        <a:t>46</a:t>
                      </a:r>
                      <a:endParaRPr lang="es-B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</a:rPr>
                        <a:t>Inducción industrial a todo personal nuevo, personal tercerizado, practicantes y tesistas</a:t>
                      </a:r>
                      <a:endParaRPr lang="es-B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338046"/>
                  </a:ext>
                </a:extLst>
              </a:tr>
              <a:tr h="1842790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BO" sz="2000" dirty="0">
                          <a:effectLst/>
                        </a:rPr>
                        <a:t>60</a:t>
                      </a:r>
                      <a:endParaRPr lang="es-BO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</a:rPr>
                        <a:t>Norma ISO 9001:2015 (producción, mantenimiento, concentrados, administración)</a:t>
                      </a:r>
                      <a:endParaRPr lang="es-BO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</a:rPr>
                        <a:t>Reinducción a todo el personal de planta y personal tercerizado, charlas de seguridad, actos subestándares.</a:t>
                      </a:r>
                      <a:endParaRPr lang="es-BO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</a:rPr>
                        <a:t>Ámbito psicosocial, clima y cultura organizacional, gestión del tiempo, liderazgo para mejorar la calidad laboral</a:t>
                      </a:r>
                      <a:endParaRPr lang="es-BO" sz="18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BO" sz="1800" dirty="0">
                          <a:solidFill>
                            <a:srgbClr val="000000"/>
                          </a:solidFill>
                          <a:effectLst/>
                        </a:rPr>
                        <a:t>Transparencia y Lucha Contra la Corrupción</a:t>
                      </a:r>
                      <a:endParaRPr lang="es-B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800" marR="35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51993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55FF5E3-9C00-51D6-BF0B-9E9A2FD946CC}"/>
              </a:ext>
            </a:extLst>
          </p:cNvPr>
          <p:cNvSpPr txBox="1"/>
          <p:nvPr/>
        </p:nvSpPr>
        <p:spPr>
          <a:xfrm>
            <a:off x="2" y="5372657"/>
            <a:ext cx="12191998" cy="14853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B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cuenta con un Presupuesto aprobado de Bs. </a:t>
            </a:r>
            <a:r>
              <a:rPr lang="es-BO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146</a:t>
            </a:r>
            <a:r>
              <a:rPr lang="es-B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.300 destinado al pago de inscripción a cursos, seminarios y talleres externos; otros conceptos de gasto relacionados a cubrir eventos de capacitación del personal para </a:t>
            </a:r>
            <a: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Gestión Operativa - Productiva de la EMV </a:t>
            </a:r>
            <a:r>
              <a:rPr lang="es-E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s-B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refrigerios, materiales de apoyo, etc.), cuentan con presupuesto aprobado en sus respectivas partidas de gasto.</a:t>
            </a:r>
            <a:endParaRPr lang="es-BO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A4DD663-E5FC-B1F4-A2B1-1949CA63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810" y="88997"/>
            <a:ext cx="2190198" cy="683068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47314E5-D078-0198-5B39-D84A99B8B0C2}"/>
              </a:ext>
            </a:extLst>
          </p:cNvPr>
          <p:cNvSpPr txBox="1">
            <a:spLocks/>
          </p:cNvSpPr>
          <p:nvPr/>
        </p:nvSpPr>
        <p:spPr>
          <a:xfrm>
            <a:off x="457981" y="826128"/>
            <a:ext cx="11734019" cy="563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254B89"/>
                </a:solidFill>
                <a:latin typeface="Arial Black" panose="020B0A04020102020204" pitchFamily="34" charset="0"/>
              </a:rPr>
              <a:t>AUDITORÍAS EMV 2023</a:t>
            </a:r>
            <a:endParaRPr lang="es-BO" sz="3200" b="1" dirty="0">
              <a:solidFill>
                <a:srgbClr val="254B89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E4B936-0662-2F5C-C846-B0AE4AB5EAE3}"/>
              </a:ext>
            </a:extLst>
          </p:cNvPr>
          <p:cNvSpPr txBox="1">
            <a:spLocks/>
          </p:cNvSpPr>
          <p:nvPr/>
        </p:nvSpPr>
        <p:spPr>
          <a:xfrm>
            <a:off x="9448800" y="77416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B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E1514C-5E56-4738-A1FF-4B1CFD2A3E3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03B40A1-5640-F7B6-7472-203D85D63ED9}"/>
              </a:ext>
            </a:extLst>
          </p:cNvPr>
          <p:cNvSpPr txBox="1"/>
          <p:nvPr/>
        </p:nvSpPr>
        <p:spPr>
          <a:xfrm>
            <a:off x="109210" y="2561122"/>
            <a:ext cx="3809646" cy="421847"/>
          </a:xfrm>
          <a:prstGeom prst="rect">
            <a:avLst/>
          </a:prstGeom>
          <a:solidFill>
            <a:srgbClr val="EFF1F3"/>
          </a:solidFill>
        </p:spPr>
        <p:txBody>
          <a:bodyPr wrap="square">
            <a:spAutoFit/>
          </a:bodyPr>
          <a:lstStyle/>
          <a:p>
            <a:pPr marL="274320" indent="-27432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es-BO" sz="1600" spc="16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1er Y 2do SEGUIMIENTO</a:t>
            </a:r>
            <a:endParaRPr lang="es-MX" sz="1050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221;p29">
            <a:extLst>
              <a:ext uri="{FF2B5EF4-FFF2-40B4-BE49-F238E27FC236}">
                <a16:creationId xmlns:a16="http://schemas.microsoft.com/office/drawing/2014/main" id="{2EC31FC3-1209-D540-8C2E-4C0AFD69D806}"/>
              </a:ext>
            </a:extLst>
          </p:cNvPr>
          <p:cNvSpPr/>
          <p:nvPr/>
        </p:nvSpPr>
        <p:spPr>
          <a:xfrm>
            <a:off x="109209" y="1326727"/>
            <a:ext cx="3809647" cy="12287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MX" dirty="0">
                <a:solidFill>
                  <a:srgbClr val="FFFFFF"/>
                </a:solidFill>
                <a:latin typeface="Arial" panose="020B0604020202020204" pitchFamily="34" charset="0"/>
                <a:ea typeface="Source Sans Pro"/>
                <a:cs typeface="Arial" panose="020B0604020202020204" pitchFamily="34" charset="0"/>
                <a:sym typeface="Source Sans Pro"/>
              </a:rPr>
              <a:t>ACTIVIDADES </a:t>
            </a:r>
          </a:p>
          <a:p>
            <a:pPr lvl="0" algn="ctr"/>
            <a:r>
              <a:rPr lang="es-MX" dirty="0">
                <a:solidFill>
                  <a:srgbClr val="FFFFFF"/>
                </a:solidFill>
                <a:latin typeface="Arial" panose="020B0604020202020204" pitchFamily="34" charset="0"/>
                <a:ea typeface="Source Sans Pro"/>
                <a:cs typeface="Arial" panose="020B0604020202020204" pitchFamily="34" charset="0"/>
                <a:sym typeface="Source Sans Pro"/>
              </a:rPr>
              <a:t>AUDITORÍA </a:t>
            </a:r>
          </a:p>
          <a:p>
            <a:pPr lvl="0" algn="ctr"/>
            <a:r>
              <a:rPr lang="es-MX" dirty="0">
                <a:solidFill>
                  <a:srgbClr val="FFFFFF"/>
                </a:solidFill>
                <a:latin typeface="Arial" panose="020B0604020202020204" pitchFamily="34" charset="0"/>
                <a:ea typeface="Source Sans Pro"/>
                <a:cs typeface="Arial" panose="020B0604020202020204" pitchFamily="34" charset="0"/>
                <a:sym typeface="Source Sans Pro"/>
              </a:rPr>
              <a:t>INTERNA</a:t>
            </a:r>
          </a:p>
        </p:txBody>
      </p:sp>
      <p:sp>
        <p:nvSpPr>
          <p:cNvPr id="5" name="Google Shape;221;p29">
            <a:extLst>
              <a:ext uri="{FF2B5EF4-FFF2-40B4-BE49-F238E27FC236}">
                <a16:creationId xmlns:a16="http://schemas.microsoft.com/office/drawing/2014/main" id="{A38FB7B5-8579-C2FD-B918-231882CF8E15}"/>
              </a:ext>
            </a:extLst>
          </p:cNvPr>
          <p:cNvSpPr/>
          <p:nvPr/>
        </p:nvSpPr>
        <p:spPr>
          <a:xfrm>
            <a:off x="4176120" y="1326727"/>
            <a:ext cx="3794561" cy="12287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MX" dirty="0">
                <a:solidFill>
                  <a:srgbClr val="FFFFFF"/>
                </a:solidFill>
                <a:latin typeface="Arial" panose="020B0604020202020204" pitchFamily="34" charset="0"/>
                <a:ea typeface="Source Sans Pro"/>
                <a:cs typeface="Arial" panose="020B0604020202020204" pitchFamily="34" charset="0"/>
                <a:sym typeface="Source Sans Pro"/>
              </a:rPr>
              <a:t>AUDITORÍA </a:t>
            </a:r>
          </a:p>
          <a:p>
            <a:pPr lvl="0" algn="ctr"/>
            <a:r>
              <a:rPr lang="es-MX" dirty="0">
                <a:solidFill>
                  <a:srgbClr val="FFFFFF"/>
                </a:solidFill>
                <a:latin typeface="Arial" panose="020B0604020202020204" pitchFamily="34" charset="0"/>
                <a:ea typeface="Source Sans Pro"/>
                <a:cs typeface="Arial" panose="020B0604020202020204" pitchFamily="34" charset="0"/>
                <a:sym typeface="Source Sans Pro"/>
              </a:rPr>
              <a:t>INTERNA</a:t>
            </a:r>
          </a:p>
        </p:txBody>
      </p:sp>
      <p:sp>
        <p:nvSpPr>
          <p:cNvPr id="6" name="Google Shape;221;p29">
            <a:extLst>
              <a:ext uri="{FF2B5EF4-FFF2-40B4-BE49-F238E27FC236}">
                <a16:creationId xmlns:a16="http://schemas.microsoft.com/office/drawing/2014/main" id="{1DBCF21A-98C4-E52C-FBA9-5A54D5627B9F}"/>
              </a:ext>
            </a:extLst>
          </p:cNvPr>
          <p:cNvSpPr/>
          <p:nvPr/>
        </p:nvSpPr>
        <p:spPr>
          <a:xfrm>
            <a:off x="8158347" y="1326727"/>
            <a:ext cx="3924443" cy="122873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MX" dirty="0">
                <a:solidFill>
                  <a:srgbClr val="FFFFFF"/>
                </a:solidFill>
                <a:latin typeface="Arial" panose="020B0604020202020204" pitchFamily="34" charset="0"/>
                <a:ea typeface="Source Sans Pro"/>
                <a:cs typeface="Arial" panose="020B0604020202020204" pitchFamily="34" charset="0"/>
                <a:sym typeface="Source Sans Pro"/>
              </a:rPr>
              <a:t>AUDITORÍA EXTERNA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03074D1-138C-DB91-F343-2D3E5E1C5A94}"/>
              </a:ext>
            </a:extLst>
          </p:cNvPr>
          <p:cNvSpPr txBox="1"/>
          <p:nvPr/>
        </p:nvSpPr>
        <p:spPr>
          <a:xfrm>
            <a:off x="136920" y="2983879"/>
            <a:ext cx="3781936" cy="2276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Auditorías de Confiabilidad de Registros y Estados Financieros 2019 - 2020 – 2021 - 2022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Auditoría Operacional sobre la eficacia en las Ventas de Subproductos de la Empresa Metalúrgica Vinto, gestión 2021. 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37FCBAC-8A97-1B85-2340-7D85501FB5E4}"/>
              </a:ext>
            </a:extLst>
          </p:cNvPr>
          <p:cNvSpPr txBox="1"/>
          <p:nvPr/>
        </p:nvSpPr>
        <p:spPr>
          <a:xfrm>
            <a:off x="8154378" y="3036312"/>
            <a:ext cx="3900701" cy="3539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Mantener y Ampliar Sistema de gestión de la Calidad ISO 9001:2015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Mantener de Certificación NB 1101003:2006 “estaño metálico Grado A-1 en lingotes”</a:t>
            </a:r>
            <a:endParaRPr lang="es-MX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Reacreditación del laboratorio, con la norma internacional ISO-IEC 17025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Mantener Iniciativa de minerales responsable (RMI).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F12C293-7D91-ED38-71F2-F818F88E2E17}"/>
              </a:ext>
            </a:extLst>
          </p:cNvPr>
          <p:cNvSpPr txBox="1"/>
          <p:nvPr/>
        </p:nvSpPr>
        <p:spPr>
          <a:xfrm>
            <a:off x="87260" y="5266182"/>
            <a:ext cx="3781936" cy="421847"/>
          </a:xfrm>
          <a:prstGeom prst="rect">
            <a:avLst/>
          </a:prstGeom>
          <a:solidFill>
            <a:srgbClr val="EFF1F3"/>
          </a:solidFill>
        </p:spPr>
        <p:txBody>
          <a:bodyPr wrap="square">
            <a:spAutoFit/>
          </a:bodyPr>
          <a:lstStyle/>
          <a:p>
            <a:pPr marL="274320" indent="-27432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es-BO" sz="1600" spc="16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EVALUACIÓN</a:t>
            </a:r>
            <a:endParaRPr lang="es-MX" sz="1050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877270B-7A24-189C-8B5B-95A04E380424}"/>
              </a:ext>
            </a:extLst>
          </p:cNvPr>
          <p:cNvSpPr txBox="1"/>
          <p:nvPr/>
        </p:nvSpPr>
        <p:spPr>
          <a:xfrm>
            <a:off x="87260" y="5652632"/>
            <a:ext cx="37819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Evaluación de los Procesos de Contratación Directa en Empresas Públicas 2023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DD2A61A-01D0-A0DA-9629-0C88767B30E5}"/>
              </a:ext>
            </a:extLst>
          </p:cNvPr>
          <p:cNvSpPr txBox="1"/>
          <p:nvPr/>
        </p:nvSpPr>
        <p:spPr>
          <a:xfrm>
            <a:off x="4176120" y="2578537"/>
            <a:ext cx="3809646" cy="421847"/>
          </a:xfrm>
          <a:prstGeom prst="rect">
            <a:avLst/>
          </a:prstGeom>
          <a:solidFill>
            <a:srgbClr val="EFF1F3"/>
          </a:solidFill>
        </p:spPr>
        <p:txBody>
          <a:bodyPr wrap="square">
            <a:spAutoFit/>
          </a:bodyPr>
          <a:lstStyle/>
          <a:p>
            <a:pPr marL="274320" indent="-27432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es-BO" sz="1600" spc="16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AUDITORIA DE CONFIABILIDAD</a:t>
            </a:r>
            <a:endParaRPr lang="es-MX" sz="1050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0FB10B2-09D1-1EE7-AB52-3C00CC4BEF60}"/>
              </a:ext>
            </a:extLst>
          </p:cNvPr>
          <p:cNvSpPr txBox="1"/>
          <p:nvPr/>
        </p:nvSpPr>
        <p:spPr>
          <a:xfrm>
            <a:off x="4203830" y="3001294"/>
            <a:ext cx="3781936" cy="132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Registros y estados financieros gestión 2022.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Registros y estados financieros gestión 2023.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77FFE3C-B891-B431-121E-97C72EF3FB3E}"/>
              </a:ext>
            </a:extLst>
          </p:cNvPr>
          <p:cNvSpPr txBox="1"/>
          <p:nvPr/>
        </p:nvSpPr>
        <p:spPr>
          <a:xfrm>
            <a:off x="4154170" y="4552074"/>
            <a:ext cx="3781936" cy="421847"/>
          </a:xfrm>
          <a:prstGeom prst="rect">
            <a:avLst/>
          </a:prstGeom>
          <a:solidFill>
            <a:srgbClr val="EFF1F3"/>
          </a:solidFill>
        </p:spPr>
        <p:txBody>
          <a:bodyPr wrap="square">
            <a:spAutoFit/>
          </a:bodyPr>
          <a:lstStyle/>
          <a:p>
            <a:pPr marL="274320" indent="-27432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es-BO" sz="1600" spc="16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AUDITORÍA OPERACIONAL</a:t>
            </a:r>
            <a:endParaRPr lang="es-MX" sz="1050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88DFB6A-6C78-E7DF-8B93-A4E576E1659F}"/>
              </a:ext>
            </a:extLst>
          </p:cNvPr>
          <p:cNvSpPr txBox="1"/>
          <p:nvPr/>
        </p:nvSpPr>
        <p:spPr>
          <a:xfrm>
            <a:off x="4154170" y="5003834"/>
            <a:ext cx="3781936" cy="132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s-B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Eficacia de las operaciones de reducción de estaño en los hornos reverberos de la Empresa Metalúrgica Vinto gestión 2022.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6716A1-74C3-A22E-B61C-F99278796E7A}"/>
              </a:ext>
            </a:extLst>
          </p:cNvPr>
          <p:cNvSpPr txBox="1"/>
          <p:nvPr/>
        </p:nvSpPr>
        <p:spPr>
          <a:xfrm>
            <a:off x="8154379" y="2573305"/>
            <a:ext cx="3924442" cy="421847"/>
          </a:xfrm>
          <a:prstGeom prst="rect">
            <a:avLst/>
          </a:prstGeom>
          <a:solidFill>
            <a:srgbClr val="EFF1F3"/>
          </a:solidFill>
        </p:spPr>
        <p:txBody>
          <a:bodyPr wrap="square">
            <a:spAutoFit/>
          </a:bodyPr>
          <a:lstStyle/>
          <a:p>
            <a:pPr marL="274320" indent="-27432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es-BO" sz="1600" spc="16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GESTIÓN DE LA CALIDAD</a:t>
            </a:r>
            <a:endParaRPr lang="es-MX" sz="1050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12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B71DCDE-0C7C-B880-37BA-8710E80C1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57" b="89754" l="6288" r="93027">
                        <a14:foregroundMark x1="16002" y1="23606" x2="16002" y2="23606"/>
                        <a14:foregroundMark x1="6328" y1="32555" x2="6328" y2="32555"/>
                        <a14:foregroundMark x1="49698" y1="28664" x2="49698" y2="28664"/>
                        <a14:foregroundMark x1="52640" y1="23606" x2="52640" y2="23606"/>
                        <a14:foregroundMark x1="53648" y1="15824" x2="53648" y2="15824"/>
                        <a14:foregroundMark x1="53325" y1="18029" x2="53325" y2="18029"/>
                        <a14:foregroundMark x1="75615" y1="36446" x2="75615" y2="36446"/>
                        <a14:foregroundMark x1="70778" y1="50843" x2="70778" y2="50843"/>
                        <a14:foregroundMark x1="63160" y1="63554" x2="63160" y2="63554"/>
                        <a14:foregroundMark x1="67473" y1="61349" x2="67473" y2="61349"/>
                        <a14:foregroundMark x1="76622" y1="60830" x2="76622" y2="60830"/>
                        <a14:foregroundMark x1="80250" y1="60830" x2="80250" y2="60830"/>
                        <a14:foregroundMark x1="76461" y1="65240" x2="76461" y2="65240"/>
                        <a14:foregroundMark x1="86981" y1="63035" x2="86981" y2="63035"/>
                        <a14:foregroundMark x1="93027" y1="60830" x2="93027" y2="60830"/>
                        <a14:foregroundMark x1="51068" y1="49676" x2="51068" y2="496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99" y="3087265"/>
            <a:ext cx="4265528" cy="132556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BC45184-AC5F-F69B-56D7-40E728C094D5}"/>
              </a:ext>
            </a:extLst>
          </p:cNvPr>
          <p:cNvSpPr txBox="1"/>
          <p:nvPr/>
        </p:nvSpPr>
        <p:spPr>
          <a:xfrm>
            <a:off x="9489154" y="6273225"/>
            <a:ext cx="299969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kumimoji="0" lang="es-ES" sz="3200" b="0" i="0" u="none" strike="noStrike" kern="1200" cap="none" spc="75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MS PGothic" pitchFamily="34" charset="-128"/>
                <a:cs typeface="Arial" panose="020B0604020202020204" pitchFamily="34" charset="0"/>
              </a:rPr>
              <a:t>Gracias…</a:t>
            </a:r>
            <a:endParaRPr lang="es-BO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0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8725C-3A0C-8EC1-5DC6-3CB7667C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052" y="816226"/>
            <a:ext cx="8479971" cy="29391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BO" sz="5400" dirty="0">
                <a:solidFill>
                  <a:schemeClr val="bg1"/>
                </a:solidFill>
                <a:latin typeface="Arial Black" panose="020B0A04020102020204" pitchFamily="34" charset="0"/>
              </a:rPr>
              <a:t>EMPRESA METALÚRGICA </a:t>
            </a:r>
            <a:br>
              <a:rPr lang="es-BO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s-BO" sz="5400" dirty="0">
                <a:solidFill>
                  <a:schemeClr val="bg1"/>
                </a:solidFill>
                <a:latin typeface="Arial Black" panose="020B0A04020102020204" pitchFamily="34" charset="0"/>
              </a:rPr>
              <a:t>VINTO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B71DCDE-0C7C-B880-37BA-8710E80C1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57" b="89754" l="6288" r="93027">
                        <a14:foregroundMark x1="16002" y1="23606" x2="16002" y2="23606"/>
                        <a14:foregroundMark x1="6328" y1="32555" x2="6328" y2="32555"/>
                        <a14:foregroundMark x1="49698" y1="28664" x2="49698" y2="28664"/>
                        <a14:foregroundMark x1="52640" y1="23606" x2="52640" y2="23606"/>
                        <a14:foregroundMark x1="53648" y1="15824" x2="53648" y2="15824"/>
                        <a14:foregroundMark x1="53325" y1="18029" x2="53325" y2="18029"/>
                        <a14:foregroundMark x1="75615" y1="36446" x2="75615" y2="36446"/>
                        <a14:foregroundMark x1="70778" y1="50843" x2="70778" y2="50843"/>
                        <a14:foregroundMark x1="63160" y1="63554" x2="63160" y2="63554"/>
                        <a14:foregroundMark x1="67473" y1="61349" x2="67473" y2="61349"/>
                        <a14:foregroundMark x1="76622" y1="60830" x2="76622" y2="60830"/>
                        <a14:foregroundMark x1="80250" y1="60830" x2="80250" y2="60830"/>
                        <a14:foregroundMark x1="76461" y1="65240" x2="76461" y2="65240"/>
                        <a14:foregroundMark x1="86981" y1="63035" x2="86981" y2="63035"/>
                        <a14:foregroundMark x1="93027" y1="60830" x2="93027" y2="60830"/>
                        <a14:foregroundMark x1="51068" y1="49676" x2="51068" y2="496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626" y="3630962"/>
            <a:ext cx="4265528" cy="132556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BC45184-AC5F-F69B-56D7-40E728C094D5}"/>
              </a:ext>
            </a:extLst>
          </p:cNvPr>
          <p:cNvSpPr txBox="1"/>
          <p:nvPr/>
        </p:nvSpPr>
        <p:spPr>
          <a:xfrm>
            <a:off x="3660592" y="4956525"/>
            <a:ext cx="7020889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kumimoji="0" lang="es-ES" sz="3200" b="0" i="0" u="none" strike="noStrike" kern="1200" cap="none" spc="75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MS PGothic" pitchFamily="34" charset="-128"/>
                <a:cs typeface="Arial" panose="020B0604020202020204" pitchFamily="34" charset="0"/>
              </a:rPr>
              <a:t>Ing. Fausto Veliz Corrales</a:t>
            </a:r>
            <a:br>
              <a:rPr kumimoji="0" lang="es-ES" sz="3200" b="0" i="0" u="none" strike="noStrike" kern="1200" cap="none" spc="75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kumimoji="0" lang="es-ES" sz="3200" b="0" i="0" u="none" strike="noStrike" kern="1200" cap="none" spc="75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MS PGothic" pitchFamily="34" charset="-128"/>
                <a:cs typeface="Arial" panose="020B0604020202020204" pitchFamily="34" charset="0"/>
              </a:rPr>
              <a:t>GERENTE GENERAL</a:t>
            </a:r>
            <a:endParaRPr lang="es-BO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0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4CB152E-E1B6-7DBD-1D84-658E3D24D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881" y="1437337"/>
            <a:ext cx="10820401" cy="1655762"/>
          </a:xfrm>
        </p:spPr>
        <p:txBody>
          <a:bodyPr/>
          <a:lstStyle/>
          <a:p>
            <a:pPr algn="l"/>
            <a:r>
              <a:rPr lang="es-BO" dirty="0"/>
              <a:t>        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A4DD663-E5FC-B1F4-A2B1-1949CA63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810" y="88997"/>
            <a:ext cx="2190198" cy="683068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47314E5-D078-0198-5B39-D84A99B8B0C2}"/>
              </a:ext>
            </a:extLst>
          </p:cNvPr>
          <p:cNvSpPr txBox="1">
            <a:spLocks/>
          </p:cNvSpPr>
          <p:nvPr/>
        </p:nvSpPr>
        <p:spPr>
          <a:xfrm>
            <a:off x="457981" y="1068174"/>
            <a:ext cx="11734019" cy="563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254B89"/>
                </a:solidFill>
                <a:latin typeface="Arial Black" panose="020B0A04020102020204" pitchFamily="34" charset="0"/>
              </a:rPr>
              <a:t>RESULTADOS PROGRAMADOS 2023</a:t>
            </a:r>
            <a:endParaRPr lang="es-BO" sz="3200" b="1" dirty="0">
              <a:solidFill>
                <a:srgbClr val="254B89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39D15C2-C2AE-2CA8-BDE1-B35DDDA2BC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167" b="73167" l="17167" r="83333">
                        <a14:foregroundMark x1="66667" y1="52333" x2="66667" y2="52333"/>
                        <a14:foregroundMark x1="54500" y1="31833" x2="54500" y2="31833"/>
                        <a14:foregroundMark x1="26333" y1="67667" x2="26333" y2="67667"/>
                        <a14:foregroundMark x1="47667" y1="66833" x2="47667" y2="66833"/>
                        <a14:foregroundMark x1="74333" y1="68333" x2="74333" y2="68333"/>
                        <a14:foregroundMark x1="19500" y1="66000" x2="19500" y2="66000"/>
                        <a14:foregroundMark x1="27000" y1="64500" x2="27000" y2="64500"/>
                        <a14:foregroundMark x1="73500" y1="64500" x2="73500" y2="64500"/>
                        <a14:foregroundMark x1="83333" y1="66833" x2="83333" y2="66833"/>
                        <a14:foregroundMark x1="32333" y1="56167" x2="32333" y2="56167"/>
                        <a14:foregroundMark x1="54500" y1="67667" x2="54500" y2="67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06" t="21568" r="11370" b="20919"/>
          <a:stretch/>
        </p:blipFill>
        <p:spPr>
          <a:xfrm>
            <a:off x="202163" y="2169000"/>
            <a:ext cx="1737857" cy="1260000"/>
          </a:xfrm>
          <a:prstGeom prst="rect">
            <a:avLst/>
          </a:prstGeom>
          <a:ln>
            <a:noFill/>
          </a:ln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7BD1AC9-AC40-1BF5-FCBF-D5B2DC2C84B9}"/>
              </a:ext>
            </a:extLst>
          </p:cNvPr>
          <p:cNvSpPr/>
          <p:nvPr/>
        </p:nvSpPr>
        <p:spPr>
          <a:xfrm>
            <a:off x="6523794" y="2381156"/>
            <a:ext cx="5375847" cy="586596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12,281 TMF</a:t>
            </a:r>
            <a:r>
              <a:rPr kumimoji="0" lang="es-BO" sz="18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 de Sn refinado</a:t>
            </a:r>
            <a:endParaRPr lang="es-BO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4E948FA-5DFB-0AC4-0FEB-2FBA7ACE616D}"/>
              </a:ext>
            </a:extLst>
          </p:cNvPr>
          <p:cNvSpPr txBox="1"/>
          <p:nvPr/>
        </p:nvSpPr>
        <p:spPr>
          <a:xfrm>
            <a:off x="2268920" y="2293719"/>
            <a:ext cx="33992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BO" b="1" dirty="0"/>
              <a:t>Producción de estaño metálico en lingotes </a:t>
            </a:r>
            <a:r>
              <a:rPr lang="es-BO" dirty="0"/>
              <a:t>grado A1 con una pureza del 99,95%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99F784B-4A53-0B2B-08ED-29483F25B7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62719"/>
              </p:ext>
            </p:extLst>
          </p:nvPr>
        </p:nvGraphicFramePr>
        <p:xfrm>
          <a:off x="712167" y="3429000"/>
          <a:ext cx="10384201" cy="3012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7050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4CB152E-E1B6-7DBD-1D84-658E3D24D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881" y="1437337"/>
            <a:ext cx="10820401" cy="1655762"/>
          </a:xfrm>
        </p:spPr>
        <p:txBody>
          <a:bodyPr/>
          <a:lstStyle/>
          <a:p>
            <a:pPr algn="l"/>
            <a:r>
              <a:rPr lang="es-BO" dirty="0"/>
              <a:t>        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A4DD663-E5FC-B1F4-A2B1-1949CA63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810" y="88997"/>
            <a:ext cx="2190198" cy="683068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47314E5-D078-0198-5B39-D84A99B8B0C2}"/>
              </a:ext>
            </a:extLst>
          </p:cNvPr>
          <p:cNvSpPr txBox="1">
            <a:spLocks/>
          </p:cNvSpPr>
          <p:nvPr/>
        </p:nvSpPr>
        <p:spPr>
          <a:xfrm>
            <a:off x="457981" y="1068174"/>
            <a:ext cx="11734019" cy="563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254B89"/>
                </a:solidFill>
                <a:latin typeface="Arial Black" panose="020B0A04020102020204" pitchFamily="34" charset="0"/>
              </a:rPr>
              <a:t>RESULTADOS PROGRAMADOS 2023</a:t>
            </a:r>
            <a:endParaRPr lang="es-BO" sz="3200" b="1" dirty="0">
              <a:solidFill>
                <a:srgbClr val="254B89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27E1A9A-7271-A73E-7DE2-26F15DA4E8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0" t="66987" r="5330"/>
          <a:stretch/>
        </p:blipFill>
        <p:spPr>
          <a:xfrm>
            <a:off x="359882" y="3818625"/>
            <a:ext cx="1457913" cy="1620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B3DD56C0-CD63-24AE-984E-EF525BC1774C}"/>
              </a:ext>
            </a:extLst>
          </p:cNvPr>
          <p:cNvSpPr/>
          <p:nvPr/>
        </p:nvSpPr>
        <p:spPr>
          <a:xfrm>
            <a:off x="6512161" y="4426294"/>
            <a:ext cx="5375847" cy="586596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$</a:t>
            </a:r>
            <a:r>
              <a:rPr lang="es-BO" sz="18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us</a:t>
            </a:r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250 Millones de Dólares Americanos</a:t>
            </a:r>
            <a:endParaRPr lang="es-BO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49B065B-2D55-7346-9538-D7B6FCFCBD72}"/>
              </a:ext>
            </a:extLst>
          </p:cNvPr>
          <p:cNvSpPr txBox="1"/>
          <p:nvPr/>
        </p:nvSpPr>
        <p:spPr>
          <a:xfrm>
            <a:off x="2268920" y="4277173"/>
            <a:ext cx="33992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BO" b="1" dirty="0"/>
              <a:t>Exportación y venta nacional de estaño metálico</a:t>
            </a:r>
            <a:r>
              <a:rPr lang="es-BO" dirty="0"/>
              <a:t>, a precios internacionales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13CDF1A-F4F0-24BF-C435-290EC7174ECB}"/>
              </a:ext>
            </a:extLst>
          </p:cNvPr>
          <p:cNvSpPr/>
          <p:nvPr/>
        </p:nvSpPr>
        <p:spPr>
          <a:xfrm>
            <a:off x="6512161" y="2276212"/>
            <a:ext cx="5375847" cy="586596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13,219 TMF</a:t>
            </a:r>
            <a:r>
              <a:rPr kumimoji="0" lang="es-BO" sz="18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 de concentrados de Sn necesarios</a:t>
            </a:r>
            <a:endParaRPr lang="es-BO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D7F48AF-EBA9-352E-8917-535C403C11F2}"/>
              </a:ext>
            </a:extLst>
          </p:cNvPr>
          <p:cNvSpPr txBox="1"/>
          <p:nvPr/>
        </p:nvSpPr>
        <p:spPr>
          <a:xfrm>
            <a:off x="2268920" y="1892308"/>
            <a:ext cx="339928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BO" dirty="0"/>
              <a:t>Es necesario </a:t>
            </a:r>
            <a:r>
              <a:rPr lang="es-BO" b="1" dirty="0"/>
              <a:t>captar concentrado de Sn para tener disponibilidad de carga </a:t>
            </a:r>
            <a:r>
              <a:rPr lang="es-BO" dirty="0"/>
              <a:t>para el proceso productivo de acuerdo con la programación mensual y anual.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9668F4E2-C6A2-39C9-268D-28036049A1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7" t="7058" r="20955" b="7994"/>
          <a:stretch/>
        </p:blipFill>
        <p:spPr>
          <a:xfrm>
            <a:off x="457982" y="1928067"/>
            <a:ext cx="1337109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8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4CB152E-E1B6-7DBD-1D84-658E3D24D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881" y="1437337"/>
            <a:ext cx="10820401" cy="1655762"/>
          </a:xfrm>
        </p:spPr>
        <p:txBody>
          <a:bodyPr/>
          <a:lstStyle/>
          <a:p>
            <a:pPr algn="l"/>
            <a:r>
              <a:rPr lang="es-BO" dirty="0"/>
              <a:t>        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A4DD663-E5FC-B1F4-A2B1-1949CA63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810" y="88997"/>
            <a:ext cx="2190198" cy="683068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47314E5-D078-0198-5B39-D84A99B8B0C2}"/>
              </a:ext>
            </a:extLst>
          </p:cNvPr>
          <p:cNvSpPr txBox="1">
            <a:spLocks/>
          </p:cNvSpPr>
          <p:nvPr/>
        </p:nvSpPr>
        <p:spPr>
          <a:xfrm>
            <a:off x="457981" y="1068174"/>
            <a:ext cx="11734019" cy="563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254B89"/>
                </a:solidFill>
                <a:latin typeface="Arial Black" panose="020B0A04020102020204" pitchFamily="34" charset="0"/>
              </a:rPr>
              <a:t>RESULTADOS PROGRAMADOS 2023</a:t>
            </a:r>
            <a:endParaRPr lang="es-BO" sz="3200" b="1" dirty="0">
              <a:solidFill>
                <a:srgbClr val="254B89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3DD56C0-CD63-24AE-984E-EF525BC1774C}"/>
              </a:ext>
            </a:extLst>
          </p:cNvPr>
          <p:cNvSpPr/>
          <p:nvPr/>
        </p:nvSpPr>
        <p:spPr>
          <a:xfrm>
            <a:off x="6512159" y="1755393"/>
            <a:ext cx="5375847" cy="951143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s-BO" sz="18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ertificaciones de  la EMV al sistema de gestión de la calidad bajo la ISO 9001:2015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49B065B-2D55-7346-9538-D7B6FCFCBD72}"/>
              </a:ext>
            </a:extLst>
          </p:cNvPr>
          <p:cNvSpPr txBox="1"/>
          <p:nvPr/>
        </p:nvSpPr>
        <p:spPr>
          <a:xfrm>
            <a:off x="2108283" y="3164737"/>
            <a:ext cx="33992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BO" sz="1800" b="1" dirty="0">
                <a:latin typeface="Arial cuerpo"/>
                <a:ea typeface="Calibri" panose="020F0502020204030204" pitchFamily="34" charset="0"/>
                <a:cs typeface="Arial" panose="020B0604020202020204" pitchFamily="34" charset="0"/>
              </a:rPr>
              <a:t>Mantener la vigencia de las certificaciones </a:t>
            </a:r>
            <a:r>
              <a:rPr lang="es-BO" sz="1800" dirty="0">
                <a:latin typeface="Arial cuerpo"/>
                <a:ea typeface="Calibri" panose="020F0502020204030204" pitchFamily="34" charset="0"/>
                <a:cs typeface="Arial" panose="020B0604020202020204" pitchFamily="34" charset="0"/>
              </a:rPr>
              <a:t>de gestión empresarial obtenidas por la EMV.</a:t>
            </a:r>
            <a:endParaRPr lang="es-BO" sz="1800" dirty="0">
              <a:latin typeface="Arial cuerpo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5D1D5C-8BAA-E510-200E-B36E867135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1" t="5017" r="20756" b="5017"/>
          <a:stretch/>
        </p:blipFill>
        <p:spPr>
          <a:xfrm>
            <a:off x="348318" y="3108105"/>
            <a:ext cx="1103556" cy="1440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50B1398-3DC4-5F1A-2AEF-9E4F72F60D13}"/>
              </a:ext>
            </a:extLst>
          </p:cNvPr>
          <p:cNvSpPr/>
          <p:nvPr/>
        </p:nvSpPr>
        <p:spPr>
          <a:xfrm>
            <a:off x="6512158" y="2939019"/>
            <a:ext cx="5375847" cy="951143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s-BO" sz="1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ertificación de la calidad del producto marca ENAF NB 1101003:2005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6C18452-6336-DF89-05B4-5060683C405A}"/>
              </a:ext>
            </a:extLst>
          </p:cNvPr>
          <p:cNvSpPr/>
          <p:nvPr/>
        </p:nvSpPr>
        <p:spPr>
          <a:xfrm>
            <a:off x="6544035" y="4147682"/>
            <a:ext cx="5375847" cy="951143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ertificación con el programa (RMI) INICIATIVA RESPONSABLE DE MINERALES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F85413E-4B96-53AD-3160-E71A842C9183}"/>
              </a:ext>
            </a:extLst>
          </p:cNvPr>
          <p:cNvSpPr/>
          <p:nvPr/>
        </p:nvSpPr>
        <p:spPr>
          <a:xfrm>
            <a:off x="6544034" y="5356022"/>
            <a:ext cx="5375847" cy="951143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r>
              <a:rPr lang="es-BO" sz="18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creditación de laboratorio de análisis químico en base a la NB-ISO-IEC 17025:2017</a:t>
            </a:r>
          </a:p>
        </p:txBody>
      </p:sp>
    </p:spTree>
    <p:extLst>
      <p:ext uri="{BB962C8B-B14F-4D97-AF65-F5344CB8AC3E}">
        <p14:creationId xmlns:p14="http://schemas.microsoft.com/office/powerpoint/2010/main" val="240561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4CB152E-E1B6-7DBD-1D84-658E3D24D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881" y="1437337"/>
            <a:ext cx="10820401" cy="1655762"/>
          </a:xfrm>
        </p:spPr>
        <p:txBody>
          <a:bodyPr/>
          <a:lstStyle/>
          <a:p>
            <a:pPr algn="l"/>
            <a:r>
              <a:rPr lang="es-BO" dirty="0"/>
              <a:t>        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A4DD663-E5FC-B1F4-A2B1-1949CA63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810" y="88997"/>
            <a:ext cx="2190198" cy="683068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47314E5-D078-0198-5B39-D84A99B8B0C2}"/>
              </a:ext>
            </a:extLst>
          </p:cNvPr>
          <p:cNvSpPr txBox="1">
            <a:spLocks/>
          </p:cNvSpPr>
          <p:nvPr/>
        </p:nvSpPr>
        <p:spPr>
          <a:xfrm>
            <a:off x="457981" y="1068174"/>
            <a:ext cx="11734019" cy="563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254B89"/>
                </a:solidFill>
                <a:latin typeface="Arial Black" panose="020B0A04020102020204" pitchFamily="34" charset="0"/>
              </a:rPr>
              <a:t>RESULTADOS PROGRAMADOS 2023</a:t>
            </a:r>
            <a:endParaRPr lang="es-BO" sz="3200" b="1" dirty="0">
              <a:solidFill>
                <a:srgbClr val="254B89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3DD56C0-CD63-24AE-984E-EF525BC1774C}"/>
              </a:ext>
            </a:extLst>
          </p:cNvPr>
          <p:cNvSpPr/>
          <p:nvPr/>
        </p:nvSpPr>
        <p:spPr>
          <a:xfrm>
            <a:off x="6512160" y="1938676"/>
            <a:ext cx="5375847" cy="951143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Decreto Supremo Responsabilidad Social o equivalente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6C18452-6336-DF89-05B4-5060683C405A}"/>
              </a:ext>
            </a:extLst>
          </p:cNvPr>
          <p:cNvSpPr/>
          <p:nvPr/>
        </p:nvSpPr>
        <p:spPr>
          <a:xfrm>
            <a:off x="6544035" y="3951737"/>
            <a:ext cx="5375847" cy="951143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Seguridad y Salud en el Trabajo (norma ISO 45001)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F85413E-4B96-53AD-3160-E71A842C9183}"/>
              </a:ext>
            </a:extLst>
          </p:cNvPr>
          <p:cNvSpPr/>
          <p:nvPr/>
        </p:nvSpPr>
        <p:spPr>
          <a:xfrm>
            <a:off x="6544034" y="5160077"/>
            <a:ext cx="5375847" cy="951143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Medio Ambiente </a:t>
            </a:r>
            <a:r>
              <a:rPr lang="es-BO" sz="18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(norma ISO 14001)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C711CEA-62F1-9B25-460D-DFA72A0175B8}"/>
              </a:ext>
            </a:extLst>
          </p:cNvPr>
          <p:cNvSpPr txBox="1"/>
          <p:nvPr/>
        </p:nvSpPr>
        <p:spPr>
          <a:xfrm>
            <a:off x="2310965" y="1923970"/>
            <a:ext cx="336887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BO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Programa de Responsabilidad Social</a:t>
            </a:r>
            <a:r>
              <a:rPr lang="es-B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que permita realizar acciones directas con población circundante.</a:t>
            </a:r>
            <a:endParaRPr lang="es-B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D9C8305-146C-B8F7-2523-5FFC5B23DF4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94" y="1935113"/>
            <a:ext cx="1440000" cy="1440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8F67A88-44B0-783F-0FD3-69184B088A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8" t="1802" r="14039" b="5017"/>
          <a:stretch/>
        </p:blipFill>
        <p:spPr>
          <a:xfrm>
            <a:off x="303994" y="4429364"/>
            <a:ext cx="1440000" cy="1346867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742B96FF-5A97-4E38-AA9A-D0ED29D0ADB1}"/>
              </a:ext>
            </a:extLst>
          </p:cNvPr>
          <p:cNvSpPr txBox="1"/>
          <p:nvPr/>
        </p:nvSpPr>
        <p:spPr>
          <a:xfrm>
            <a:off x="2279089" y="4427308"/>
            <a:ext cx="33688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BO" b="1" dirty="0"/>
              <a:t>Implementación de Sistemas de Gestión</a:t>
            </a:r>
            <a:r>
              <a:rPr lang="es-BO" dirty="0"/>
              <a:t> en los procesos operativos del Horno Ausmelt  y Refinación Térmica</a:t>
            </a:r>
          </a:p>
        </p:txBody>
      </p:sp>
    </p:spTree>
    <p:extLst>
      <p:ext uri="{BB962C8B-B14F-4D97-AF65-F5344CB8AC3E}">
        <p14:creationId xmlns:p14="http://schemas.microsoft.com/office/powerpoint/2010/main" val="76153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A4DD663-E5FC-B1F4-A2B1-1949CA63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810" y="88997"/>
            <a:ext cx="2190198" cy="683068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47314E5-D078-0198-5B39-D84A99B8B0C2}"/>
              </a:ext>
            </a:extLst>
          </p:cNvPr>
          <p:cNvSpPr txBox="1">
            <a:spLocks/>
          </p:cNvSpPr>
          <p:nvPr/>
        </p:nvSpPr>
        <p:spPr>
          <a:xfrm>
            <a:off x="457981" y="826128"/>
            <a:ext cx="11734019" cy="563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254B89"/>
                </a:solidFill>
                <a:latin typeface="Arial Black" panose="020B0A04020102020204" pitchFamily="34" charset="0"/>
              </a:rPr>
              <a:t>ESTRUCTURA ORGANIZACIONAL EMV 2023</a:t>
            </a:r>
            <a:endParaRPr lang="es-BO" sz="3200" b="1" dirty="0">
              <a:solidFill>
                <a:srgbClr val="254B89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6C18452-6336-DF89-05B4-5060683C405A}"/>
              </a:ext>
            </a:extLst>
          </p:cNvPr>
          <p:cNvSpPr/>
          <p:nvPr/>
        </p:nvSpPr>
        <p:spPr>
          <a:xfrm>
            <a:off x="79032" y="3649501"/>
            <a:ext cx="2825533" cy="951143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TOTAL PERSONAL  EMV : 461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42B96FF-5A97-4E38-AA9A-D0ED29D0ADB1}"/>
              </a:ext>
            </a:extLst>
          </p:cNvPr>
          <p:cNvSpPr txBox="1"/>
          <p:nvPr/>
        </p:nvSpPr>
        <p:spPr>
          <a:xfrm>
            <a:off x="-134470" y="4748861"/>
            <a:ext cx="293145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BO" dirty="0"/>
              <a:t>Personal Superior : 1</a:t>
            </a:r>
          </a:p>
          <a:p>
            <a:pPr algn="ctr"/>
            <a:endParaRPr lang="es-BO" dirty="0"/>
          </a:p>
          <a:p>
            <a:pPr algn="ctr"/>
            <a:r>
              <a:rPr lang="es-BO" dirty="0"/>
              <a:t>Personal Ejecutivo : 2</a:t>
            </a:r>
          </a:p>
          <a:p>
            <a:pPr algn="ctr"/>
            <a:endParaRPr lang="es-BO" dirty="0"/>
          </a:p>
          <a:p>
            <a:pPr algn="ctr"/>
            <a:r>
              <a:rPr lang="es-BO" dirty="0"/>
              <a:t>Personal Operativo : 458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992148A-78D2-E072-FE50-D441CAEDC3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27" b="4898"/>
          <a:stretch/>
        </p:blipFill>
        <p:spPr>
          <a:xfrm>
            <a:off x="2998695" y="1510935"/>
            <a:ext cx="9193306" cy="5339042"/>
          </a:xfrm>
          <a:prstGeom prst="rect">
            <a:avLst/>
          </a:prstGeom>
        </p:spPr>
      </p:pic>
      <p:sp>
        <p:nvSpPr>
          <p:cNvPr id="9" name="Freeform: Shape 179">
            <a:extLst>
              <a:ext uri="{FF2B5EF4-FFF2-40B4-BE49-F238E27FC236}">
                <a16:creationId xmlns:a16="http://schemas.microsoft.com/office/drawing/2014/main" id="{5FC9635D-2E96-8017-C3AA-393FEC96F8BD}"/>
              </a:ext>
            </a:extLst>
          </p:cNvPr>
          <p:cNvSpPr>
            <a:spLocks noChangeAspect="1"/>
          </p:cNvSpPr>
          <p:nvPr/>
        </p:nvSpPr>
        <p:spPr>
          <a:xfrm>
            <a:off x="1024626" y="1691824"/>
            <a:ext cx="934343" cy="1737175"/>
          </a:xfrm>
          <a:custGeom>
            <a:avLst/>
            <a:gdLst>
              <a:gd name="connsiteX0" fmla="*/ 330610 w 1279418"/>
              <a:gd name="connsiteY0" fmla="*/ 630871 h 2843630"/>
              <a:gd name="connsiteX1" fmla="*/ 950643 w 1279418"/>
              <a:gd name="connsiteY1" fmla="*/ 630871 h 2843630"/>
              <a:gd name="connsiteX2" fmla="*/ 1115094 w 1279418"/>
              <a:gd name="connsiteY2" fmla="*/ 739877 h 2843630"/>
              <a:gd name="connsiteX3" fmla="*/ 1118085 w 1279418"/>
              <a:gd name="connsiteY3" fmla="*/ 754690 h 2843630"/>
              <a:gd name="connsiteX4" fmla="*/ 1127860 w 1279418"/>
              <a:gd name="connsiteY4" fmla="*/ 779369 h 2843630"/>
              <a:gd name="connsiteX5" fmla="*/ 1277697 w 1279418"/>
              <a:gd name="connsiteY5" fmla="*/ 1612696 h 2843630"/>
              <a:gd name="connsiteX6" fmla="*/ 1190578 w 1279418"/>
              <a:gd name="connsiteY6" fmla="*/ 1738012 h 2843630"/>
              <a:gd name="connsiteX7" fmla="*/ 1065262 w 1279418"/>
              <a:gd name="connsiteY7" fmla="*/ 1650893 h 2843630"/>
              <a:gd name="connsiteX8" fmla="*/ 946038 w 1279418"/>
              <a:gd name="connsiteY8" fmla="*/ 987825 h 2843630"/>
              <a:gd name="connsiteX9" fmla="*/ 942594 w 1279418"/>
              <a:gd name="connsiteY9" fmla="*/ 987825 h 2843630"/>
              <a:gd name="connsiteX10" fmla="*/ 942594 w 1279418"/>
              <a:gd name="connsiteY10" fmla="*/ 1501242 h 2843630"/>
              <a:gd name="connsiteX11" fmla="*/ 942594 w 1279418"/>
              <a:gd name="connsiteY11" fmla="*/ 1845442 h 2843630"/>
              <a:gd name="connsiteX12" fmla="*/ 942594 w 1279418"/>
              <a:gd name="connsiteY12" fmla="*/ 2722978 h 2843630"/>
              <a:gd name="connsiteX13" fmla="*/ 821942 w 1279418"/>
              <a:gd name="connsiteY13" fmla="*/ 2843630 h 2843630"/>
              <a:gd name="connsiteX14" fmla="*/ 816225 w 1279418"/>
              <a:gd name="connsiteY14" fmla="*/ 2843630 h 2843630"/>
              <a:gd name="connsiteX15" fmla="*/ 695573 w 1279418"/>
              <a:gd name="connsiteY15" fmla="*/ 2722978 h 2843630"/>
              <a:gd name="connsiteX16" fmla="*/ 695573 w 1279418"/>
              <a:gd name="connsiteY16" fmla="*/ 1845442 h 2843630"/>
              <a:gd name="connsiteX17" fmla="*/ 584764 w 1279418"/>
              <a:gd name="connsiteY17" fmla="*/ 1845442 h 2843630"/>
              <a:gd name="connsiteX18" fmla="*/ 584764 w 1279418"/>
              <a:gd name="connsiteY18" fmla="*/ 2722978 h 2843630"/>
              <a:gd name="connsiteX19" fmla="*/ 464112 w 1279418"/>
              <a:gd name="connsiteY19" fmla="*/ 2843630 h 2843630"/>
              <a:gd name="connsiteX20" fmla="*/ 458395 w 1279418"/>
              <a:gd name="connsiteY20" fmla="*/ 2843630 h 2843630"/>
              <a:gd name="connsiteX21" fmla="*/ 337743 w 1279418"/>
              <a:gd name="connsiteY21" fmla="*/ 2722978 h 2843630"/>
              <a:gd name="connsiteX22" fmla="*/ 337743 w 1279418"/>
              <a:gd name="connsiteY22" fmla="*/ 1845442 h 2843630"/>
              <a:gd name="connsiteX23" fmla="*/ 337743 w 1279418"/>
              <a:gd name="connsiteY23" fmla="*/ 1845442 h 2843630"/>
              <a:gd name="connsiteX24" fmla="*/ 337743 w 1279418"/>
              <a:gd name="connsiteY24" fmla="*/ 987825 h 2843630"/>
              <a:gd name="connsiteX25" fmla="*/ 333380 w 1279418"/>
              <a:gd name="connsiteY25" fmla="*/ 987825 h 2843630"/>
              <a:gd name="connsiteX26" fmla="*/ 214156 w 1279418"/>
              <a:gd name="connsiteY26" fmla="*/ 1650893 h 2843630"/>
              <a:gd name="connsiteX27" fmla="*/ 88840 w 1279418"/>
              <a:gd name="connsiteY27" fmla="*/ 1738012 h 2843630"/>
              <a:gd name="connsiteX28" fmla="*/ 1721 w 1279418"/>
              <a:gd name="connsiteY28" fmla="*/ 1612696 h 2843630"/>
              <a:gd name="connsiteX29" fmla="*/ 151558 w 1279418"/>
              <a:gd name="connsiteY29" fmla="*/ 779369 h 2843630"/>
              <a:gd name="connsiteX30" fmla="*/ 165076 w 1279418"/>
              <a:gd name="connsiteY30" fmla="*/ 745240 h 2843630"/>
              <a:gd name="connsiteX31" fmla="*/ 166159 w 1279418"/>
              <a:gd name="connsiteY31" fmla="*/ 739877 h 2843630"/>
              <a:gd name="connsiteX32" fmla="*/ 330610 w 1279418"/>
              <a:gd name="connsiteY32" fmla="*/ 630871 h 2843630"/>
              <a:gd name="connsiteX33" fmla="*/ 631229 w 1279418"/>
              <a:gd name="connsiteY33" fmla="*/ 0 h 2843630"/>
              <a:gd name="connsiteX34" fmla="*/ 930644 w 1279418"/>
              <a:gd name="connsiteY34" fmla="*/ 299414 h 2843630"/>
              <a:gd name="connsiteX35" fmla="*/ 631229 w 1279418"/>
              <a:gd name="connsiteY35" fmla="*/ 598828 h 2843630"/>
              <a:gd name="connsiteX36" fmla="*/ 331814 w 1279418"/>
              <a:gd name="connsiteY36" fmla="*/ 299414 h 2843630"/>
              <a:gd name="connsiteX37" fmla="*/ 631229 w 1279418"/>
              <a:gd name="connsiteY37" fmla="*/ 0 h 284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79418" h="2843630">
                <a:moveTo>
                  <a:pt x="330610" y="630871"/>
                </a:moveTo>
                <a:lnTo>
                  <a:pt x="950643" y="630871"/>
                </a:lnTo>
                <a:cubicBezTo>
                  <a:pt x="1024571" y="630871"/>
                  <a:pt x="1088000" y="675819"/>
                  <a:pt x="1115094" y="739877"/>
                </a:cubicBezTo>
                <a:lnTo>
                  <a:pt x="1118085" y="754690"/>
                </a:lnTo>
                <a:lnTo>
                  <a:pt x="1127860" y="779369"/>
                </a:lnTo>
                <a:lnTo>
                  <a:pt x="1277697" y="1612696"/>
                </a:lnTo>
                <a:cubicBezTo>
                  <a:pt x="1288245" y="1671358"/>
                  <a:pt x="1249241" y="1727464"/>
                  <a:pt x="1190578" y="1738012"/>
                </a:cubicBezTo>
                <a:cubicBezTo>
                  <a:pt x="1131916" y="1748560"/>
                  <a:pt x="1075810" y="1709555"/>
                  <a:pt x="1065262" y="1650893"/>
                </a:cubicBezTo>
                <a:lnTo>
                  <a:pt x="946038" y="987825"/>
                </a:lnTo>
                <a:lnTo>
                  <a:pt x="942594" y="987825"/>
                </a:lnTo>
                <a:lnTo>
                  <a:pt x="942594" y="1501242"/>
                </a:lnTo>
                <a:lnTo>
                  <a:pt x="942594" y="1845442"/>
                </a:lnTo>
                <a:lnTo>
                  <a:pt x="942594" y="2722978"/>
                </a:lnTo>
                <a:cubicBezTo>
                  <a:pt x="942594" y="2789612"/>
                  <a:pt x="888576" y="2843630"/>
                  <a:pt x="821942" y="2843630"/>
                </a:cubicBezTo>
                <a:lnTo>
                  <a:pt x="816225" y="2843630"/>
                </a:lnTo>
                <a:cubicBezTo>
                  <a:pt x="749591" y="2843630"/>
                  <a:pt x="695573" y="2789612"/>
                  <a:pt x="695573" y="2722978"/>
                </a:cubicBezTo>
                <a:lnTo>
                  <a:pt x="695573" y="1845442"/>
                </a:lnTo>
                <a:lnTo>
                  <a:pt x="584764" y="1845442"/>
                </a:lnTo>
                <a:lnTo>
                  <a:pt x="584764" y="2722978"/>
                </a:lnTo>
                <a:cubicBezTo>
                  <a:pt x="584764" y="2789612"/>
                  <a:pt x="530746" y="2843630"/>
                  <a:pt x="464112" y="2843630"/>
                </a:cubicBezTo>
                <a:lnTo>
                  <a:pt x="458395" y="2843630"/>
                </a:lnTo>
                <a:cubicBezTo>
                  <a:pt x="391761" y="2843630"/>
                  <a:pt x="337743" y="2789612"/>
                  <a:pt x="337743" y="2722978"/>
                </a:cubicBezTo>
                <a:lnTo>
                  <a:pt x="337743" y="1845442"/>
                </a:lnTo>
                <a:lnTo>
                  <a:pt x="337743" y="1845442"/>
                </a:lnTo>
                <a:lnTo>
                  <a:pt x="337743" y="987825"/>
                </a:lnTo>
                <a:lnTo>
                  <a:pt x="333380" y="987825"/>
                </a:lnTo>
                <a:lnTo>
                  <a:pt x="214156" y="1650893"/>
                </a:lnTo>
                <a:cubicBezTo>
                  <a:pt x="203608" y="1709555"/>
                  <a:pt x="147502" y="1748560"/>
                  <a:pt x="88840" y="1738012"/>
                </a:cubicBezTo>
                <a:cubicBezTo>
                  <a:pt x="30177" y="1727464"/>
                  <a:pt x="-8827" y="1671358"/>
                  <a:pt x="1721" y="1612696"/>
                </a:cubicBezTo>
                <a:lnTo>
                  <a:pt x="151558" y="779369"/>
                </a:lnTo>
                <a:lnTo>
                  <a:pt x="165076" y="745240"/>
                </a:lnTo>
                <a:lnTo>
                  <a:pt x="166159" y="739877"/>
                </a:lnTo>
                <a:cubicBezTo>
                  <a:pt x="193253" y="675819"/>
                  <a:pt x="256682" y="630871"/>
                  <a:pt x="330610" y="630871"/>
                </a:cubicBezTo>
                <a:close/>
                <a:moveTo>
                  <a:pt x="631229" y="0"/>
                </a:moveTo>
                <a:cubicBezTo>
                  <a:pt x="796591" y="0"/>
                  <a:pt x="930644" y="134052"/>
                  <a:pt x="930644" y="299414"/>
                </a:cubicBezTo>
                <a:cubicBezTo>
                  <a:pt x="930644" y="464776"/>
                  <a:pt x="796591" y="598828"/>
                  <a:pt x="631229" y="598828"/>
                </a:cubicBezTo>
                <a:cubicBezTo>
                  <a:pt x="465867" y="598828"/>
                  <a:pt x="331814" y="464776"/>
                  <a:pt x="331814" y="299414"/>
                </a:cubicBezTo>
                <a:cubicBezTo>
                  <a:pt x="331814" y="134052"/>
                  <a:pt x="465867" y="0"/>
                  <a:pt x="631229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317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3252" tIns="46627" rIns="93252" bIns="46627" numCol="1" anchor="t" anchorCtr="0" compatLnSpc="1">
            <a:prstTxWarp prst="textNoShape">
              <a:avLst/>
            </a:prstTxWarp>
          </a:bodyPr>
          <a:lstStyle/>
          <a:p>
            <a:pPr defTabSz="932518"/>
            <a:endParaRPr lang="en-US" sz="1938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1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A4DD663-E5FC-B1F4-A2B1-1949CA63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810" y="88997"/>
            <a:ext cx="2190198" cy="683068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47314E5-D078-0198-5B39-D84A99B8B0C2}"/>
              </a:ext>
            </a:extLst>
          </p:cNvPr>
          <p:cNvSpPr txBox="1">
            <a:spLocks/>
          </p:cNvSpPr>
          <p:nvPr/>
        </p:nvSpPr>
        <p:spPr>
          <a:xfrm>
            <a:off x="457981" y="826128"/>
            <a:ext cx="11734019" cy="563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254B89"/>
                </a:solidFill>
                <a:latin typeface="Arial Black" panose="020B0A04020102020204" pitchFamily="34" charset="0"/>
              </a:rPr>
              <a:t>PRESUPUESTO DE RECURSOS EMV 2023</a:t>
            </a:r>
            <a:endParaRPr lang="es-BO" sz="3200" b="1" dirty="0">
              <a:solidFill>
                <a:srgbClr val="254B89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6C18452-6336-DF89-05B4-5060683C405A}"/>
              </a:ext>
            </a:extLst>
          </p:cNvPr>
          <p:cNvSpPr/>
          <p:nvPr/>
        </p:nvSpPr>
        <p:spPr>
          <a:xfrm>
            <a:off x="191512" y="1296511"/>
            <a:ext cx="11808976" cy="959296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$</a:t>
            </a:r>
            <a:r>
              <a:rPr lang="es-BO" sz="18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us</a:t>
            </a:r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391,757,805.46 (Bs. 2,726,634,326.00 Aprox.)</a:t>
            </a:r>
          </a:p>
          <a:p>
            <a:pPr algn="ctr"/>
            <a:r>
              <a:rPr lang="es-BO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392</a:t>
            </a:r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Millones de Dólares Americanos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26800C67-FEF0-14D1-B323-54FD1447E3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017573"/>
              </p:ext>
            </p:extLst>
          </p:nvPr>
        </p:nvGraphicFramePr>
        <p:xfrm>
          <a:off x="0" y="2980248"/>
          <a:ext cx="10805160" cy="387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A230DC41-E3EE-B6E3-4291-A0F17B912EB0}"/>
              </a:ext>
            </a:extLst>
          </p:cNvPr>
          <p:cNvSpPr txBox="1"/>
          <p:nvPr/>
        </p:nvSpPr>
        <p:spPr>
          <a:xfrm>
            <a:off x="10956113" y="3102592"/>
            <a:ext cx="1044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BO" sz="2000" b="1" dirty="0">
                <a:solidFill>
                  <a:schemeClr val="accent5">
                    <a:lumMod val="50000"/>
                  </a:schemeClr>
                </a:solidFill>
              </a:rPr>
              <a:t>52%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56421E-0C19-2A19-518D-6869B20A4BFD}"/>
              </a:ext>
            </a:extLst>
          </p:cNvPr>
          <p:cNvSpPr txBox="1"/>
          <p:nvPr/>
        </p:nvSpPr>
        <p:spPr>
          <a:xfrm>
            <a:off x="10956113" y="3621028"/>
            <a:ext cx="1044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BO" sz="2000" b="1" dirty="0">
                <a:solidFill>
                  <a:schemeClr val="accent6">
                    <a:lumMod val="75000"/>
                  </a:schemeClr>
                </a:solidFill>
              </a:rPr>
              <a:t>32%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8A7103F-B1A0-BBE6-E596-E16FD2945FDA}"/>
              </a:ext>
            </a:extLst>
          </p:cNvPr>
          <p:cNvSpPr txBox="1"/>
          <p:nvPr/>
        </p:nvSpPr>
        <p:spPr>
          <a:xfrm>
            <a:off x="10956112" y="5282629"/>
            <a:ext cx="1044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BO" sz="2000" b="1" dirty="0">
                <a:solidFill>
                  <a:schemeClr val="bg1">
                    <a:lumMod val="50000"/>
                  </a:schemeClr>
                </a:solidFill>
              </a:rPr>
              <a:t>16%</a:t>
            </a:r>
          </a:p>
        </p:txBody>
      </p:sp>
      <p:sp>
        <p:nvSpPr>
          <p:cNvPr id="10" name="Cerrar llave 9">
            <a:extLst>
              <a:ext uri="{FF2B5EF4-FFF2-40B4-BE49-F238E27FC236}">
                <a16:creationId xmlns:a16="http://schemas.microsoft.com/office/drawing/2014/main" id="{54214624-3E52-290B-6F6E-B8F822FCF4DF}"/>
              </a:ext>
            </a:extLst>
          </p:cNvPr>
          <p:cNvSpPr/>
          <p:nvPr/>
        </p:nvSpPr>
        <p:spPr>
          <a:xfrm>
            <a:off x="10376517" y="4196365"/>
            <a:ext cx="579596" cy="2572638"/>
          </a:xfrm>
          <a:prstGeom prst="rightBrac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356D3A7B-2FC7-8878-1F59-E594EA9BC694}"/>
              </a:ext>
            </a:extLst>
          </p:cNvPr>
          <p:cNvSpPr txBox="1">
            <a:spLocks/>
          </p:cNvSpPr>
          <p:nvPr/>
        </p:nvSpPr>
        <p:spPr>
          <a:xfrm>
            <a:off x="457980" y="2455777"/>
            <a:ext cx="11734019" cy="563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254B89"/>
                </a:solidFill>
                <a:latin typeface="Arial Black" panose="020B0A04020102020204" pitchFamily="34" charset="0"/>
              </a:rPr>
              <a:t>PRESUPUESTO DE GASTOS EMV 2023</a:t>
            </a:r>
            <a:endParaRPr lang="es-BO" sz="3200" b="1" dirty="0">
              <a:solidFill>
                <a:srgbClr val="254B8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3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A4DD663-E5FC-B1F4-A2B1-1949CA63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810" y="88997"/>
            <a:ext cx="2190198" cy="683068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47314E5-D078-0198-5B39-D84A99B8B0C2}"/>
              </a:ext>
            </a:extLst>
          </p:cNvPr>
          <p:cNvSpPr txBox="1">
            <a:spLocks/>
          </p:cNvSpPr>
          <p:nvPr/>
        </p:nvSpPr>
        <p:spPr>
          <a:xfrm>
            <a:off x="1" y="826128"/>
            <a:ext cx="12192000" cy="563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254B89"/>
                </a:solidFill>
                <a:latin typeface="Arial Black" panose="020B0A04020102020204" pitchFamily="34" charset="0"/>
              </a:rPr>
              <a:t>PROGRAMA ANUAL DE CONTRATACIONES EMV 2023</a:t>
            </a:r>
            <a:endParaRPr lang="es-BO" sz="3200" b="1" dirty="0">
              <a:solidFill>
                <a:srgbClr val="254B89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6C18452-6336-DF89-05B4-5060683C405A}"/>
              </a:ext>
            </a:extLst>
          </p:cNvPr>
          <p:cNvSpPr/>
          <p:nvPr/>
        </p:nvSpPr>
        <p:spPr>
          <a:xfrm>
            <a:off x="0" y="1443975"/>
            <a:ext cx="5753100" cy="959296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142 PROCESOS DE CONTRATACIÓN PROGRAMADOS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E088759-DA12-5C22-C64C-81B86992347F}"/>
              </a:ext>
            </a:extLst>
          </p:cNvPr>
          <p:cNvSpPr/>
          <p:nvPr/>
        </p:nvSpPr>
        <p:spPr>
          <a:xfrm>
            <a:off x="5965371" y="1443975"/>
            <a:ext cx="6226629" cy="959296"/>
          </a:xfrm>
          <a:prstGeom prst="rect">
            <a:avLst/>
          </a:prstGeom>
          <a:solidFill>
            <a:srgbClr val="CBE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IMPORTE PRESUPUESTADO: Bs. 136,135,585.00</a:t>
            </a:r>
          </a:p>
          <a:p>
            <a:pPr algn="ctr"/>
            <a:r>
              <a:rPr lang="es-BO" sz="1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(136 Millones de Bolivianos)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5724B0E3-C901-710F-3C43-FB1524F475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759213"/>
              </p:ext>
            </p:extLst>
          </p:nvPr>
        </p:nvGraphicFramePr>
        <p:xfrm>
          <a:off x="-1" y="2673022"/>
          <a:ext cx="5863772" cy="364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63E336C-7FD6-26C3-2722-1E0351424E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31552"/>
              </p:ext>
            </p:extLst>
          </p:nvPr>
        </p:nvGraphicFramePr>
        <p:xfrm>
          <a:off x="5965371" y="2673021"/>
          <a:ext cx="6125029" cy="3800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8831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645</Words>
  <Application>Microsoft Office PowerPoint</Application>
  <PresentationFormat>Panorámica</PresentationFormat>
  <Paragraphs>92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Arial cuerpo</vt:lpstr>
      <vt:lpstr>Calibri</vt:lpstr>
      <vt:lpstr>Calibri Light</vt:lpstr>
      <vt:lpstr>Segoe UI Semibold</vt:lpstr>
      <vt:lpstr>Symbol</vt:lpstr>
      <vt:lpstr>Tema de Office</vt:lpstr>
      <vt:lpstr>Presentación de PowerPoint</vt:lpstr>
      <vt:lpstr>EMPRESA METALÚRGICA  VINTO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>MARCELO VARGAS CALIZAYA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RCPI 2023</dc:title>
  <dc:creator>MARCELO VARGAS CALIZAYA</dc:creator>
  <cp:keywords>EMPRESA METALURGICA VINTO</cp:keywords>
  <cp:lastModifiedBy>Marcelo</cp:lastModifiedBy>
  <cp:revision>27</cp:revision>
  <cp:lastPrinted>2023-03-29T14:42:02Z</cp:lastPrinted>
  <dcterms:created xsi:type="dcterms:W3CDTF">2022-12-20T20:33:29Z</dcterms:created>
  <dcterms:modified xsi:type="dcterms:W3CDTF">2023-03-29T14:42:08Z</dcterms:modified>
</cp:coreProperties>
</file>